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67" r:id="rId4"/>
    <p:sldId id="268" r:id="rId5"/>
    <p:sldId id="258" r:id="rId6"/>
    <p:sldId id="265" r:id="rId7"/>
    <p:sldId id="263" r:id="rId8"/>
    <p:sldId id="264" r:id="rId9"/>
    <p:sldId id="270" r:id="rId10"/>
    <p:sldId id="26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0" autoAdjust="0"/>
    <p:restoredTop sz="94660"/>
  </p:normalViewPr>
  <p:slideViewPr>
    <p:cSldViewPr snapToGrid="0">
      <p:cViewPr varScale="1">
        <p:scale>
          <a:sx n="82" d="100"/>
          <a:sy n="82" d="100"/>
        </p:scale>
        <p:origin x="46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949FF-4CA0-44E9-BD1C-EA748EFDE2FA}" type="datetimeFigureOut">
              <a:rPr lang="en-US" smtClean="0"/>
              <a:t>1/23/2023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274573-BD1A-422B-9BB4-08537F76F7BA}" type="slidenum">
              <a:rPr lang="en-US" smtClean="0"/>
              <a:t>‹#›</a:t>
            </a:fld>
            <a:endParaRPr lang="en-US"/>
          </a:p>
        </p:txBody>
      </p:sp>
    </p:spTree>
    <p:extLst>
      <p:ext uri="{BB962C8B-B14F-4D97-AF65-F5344CB8AC3E}">
        <p14:creationId xmlns:p14="http://schemas.microsoft.com/office/powerpoint/2010/main" val="3617491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C88AF-A1BC-A756-9342-2D333A3955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3D976A-6C1B-27C5-92B7-FEFB64FEE1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0D7860F-169D-8504-0B6C-D35CE27C63E4}"/>
              </a:ext>
            </a:extLst>
          </p:cNvPr>
          <p:cNvSpPr>
            <a:spLocks noGrp="1"/>
          </p:cNvSpPr>
          <p:nvPr>
            <p:ph type="dt" sz="half" idx="10"/>
          </p:nvPr>
        </p:nvSpPr>
        <p:spPr/>
        <p:txBody>
          <a:bodyPr/>
          <a:lstStyle/>
          <a:p>
            <a:fld id="{6C05B24E-A775-4694-8D44-869BED0F22D9}" type="datetime1">
              <a:rPr lang="en-US" smtClean="0"/>
              <a:t>1/23/2023</a:t>
            </a:fld>
            <a:endParaRPr lang="en-US"/>
          </a:p>
        </p:txBody>
      </p:sp>
      <p:sp>
        <p:nvSpPr>
          <p:cNvPr id="5" name="Footer Placeholder 4">
            <a:extLst>
              <a:ext uri="{FF2B5EF4-FFF2-40B4-BE49-F238E27FC236}">
                <a16:creationId xmlns:a16="http://schemas.microsoft.com/office/drawing/2014/main" id="{F4C3190A-6BBD-489E-C0AF-FEBC1FD9E7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1E041-505B-BA75-9126-1443B97EB11F}"/>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598773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AA402-D590-7766-1452-40A71E2F23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6A580C-81E4-4588-FE35-C88043E99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B781B-92B5-CD61-91A7-D6746D21427D}"/>
              </a:ext>
            </a:extLst>
          </p:cNvPr>
          <p:cNvSpPr>
            <a:spLocks noGrp="1"/>
          </p:cNvSpPr>
          <p:nvPr>
            <p:ph type="dt" sz="half" idx="10"/>
          </p:nvPr>
        </p:nvSpPr>
        <p:spPr/>
        <p:txBody>
          <a:bodyPr/>
          <a:lstStyle/>
          <a:p>
            <a:fld id="{CA049489-95A2-4E5F-833A-DC77DF3F983F}" type="datetime1">
              <a:rPr lang="en-US" smtClean="0"/>
              <a:t>1/23/2023</a:t>
            </a:fld>
            <a:endParaRPr lang="en-US"/>
          </a:p>
        </p:txBody>
      </p:sp>
      <p:sp>
        <p:nvSpPr>
          <p:cNvPr id="5" name="Footer Placeholder 4">
            <a:extLst>
              <a:ext uri="{FF2B5EF4-FFF2-40B4-BE49-F238E27FC236}">
                <a16:creationId xmlns:a16="http://schemas.microsoft.com/office/drawing/2014/main" id="{93173D82-391A-EF38-4805-659F7A04D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F6516F-442A-F939-8A3C-C9DB0A0FB517}"/>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199717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92579-63A6-9C06-FBF3-28323B51E42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B63279-C62E-C6A4-6C98-23D6FE31DB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CA7C4-4C7E-7E66-1BF9-4D5FB3365659}"/>
              </a:ext>
            </a:extLst>
          </p:cNvPr>
          <p:cNvSpPr>
            <a:spLocks noGrp="1"/>
          </p:cNvSpPr>
          <p:nvPr>
            <p:ph type="dt" sz="half" idx="10"/>
          </p:nvPr>
        </p:nvSpPr>
        <p:spPr/>
        <p:txBody>
          <a:bodyPr/>
          <a:lstStyle/>
          <a:p>
            <a:fld id="{4EA50DCA-55D1-4D76-BC2D-03AF23686060}" type="datetime1">
              <a:rPr lang="en-US" smtClean="0"/>
              <a:t>1/23/2023</a:t>
            </a:fld>
            <a:endParaRPr lang="en-US"/>
          </a:p>
        </p:txBody>
      </p:sp>
      <p:sp>
        <p:nvSpPr>
          <p:cNvPr id="5" name="Footer Placeholder 4">
            <a:extLst>
              <a:ext uri="{FF2B5EF4-FFF2-40B4-BE49-F238E27FC236}">
                <a16:creationId xmlns:a16="http://schemas.microsoft.com/office/drawing/2014/main" id="{1708BBE3-B21A-B644-0EF7-AE9C1A0DC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1CA397-4262-7376-71C2-D8856A7D460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96581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5B44-3B45-28AE-CD7B-8E5C5C43B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2419C-FAC4-4AE0-5B1B-A68F20D413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887E75-2B74-B3F0-6043-D2A5310AFA09}"/>
              </a:ext>
            </a:extLst>
          </p:cNvPr>
          <p:cNvSpPr>
            <a:spLocks noGrp="1"/>
          </p:cNvSpPr>
          <p:nvPr>
            <p:ph type="dt" sz="half" idx="10"/>
          </p:nvPr>
        </p:nvSpPr>
        <p:spPr/>
        <p:txBody>
          <a:bodyPr/>
          <a:lstStyle/>
          <a:p>
            <a:fld id="{1FBD3A93-96F9-40E5-B8BD-A45614601855}" type="datetime1">
              <a:rPr lang="en-US" smtClean="0"/>
              <a:t>1/23/2023</a:t>
            </a:fld>
            <a:endParaRPr lang="en-US"/>
          </a:p>
        </p:txBody>
      </p:sp>
      <p:sp>
        <p:nvSpPr>
          <p:cNvPr id="5" name="Footer Placeholder 4">
            <a:extLst>
              <a:ext uri="{FF2B5EF4-FFF2-40B4-BE49-F238E27FC236}">
                <a16:creationId xmlns:a16="http://schemas.microsoft.com/office/drawing/2014/main" id="{19FC5294-2908-C03D-3F61-26ACA0122E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EA53C-ECF6-8491-EE7A-CA33BC1FF3DD}"/>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79403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26880-3F54-F432-F379-40792414B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18F08E-33EA-A129-340A-1AC657DE16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87E3D7-08B2-AC4A-9401-0B0DD03EBCE2}"/>
              </a:ext>
            </a:extLst>
          </p:cNvPr>
          <p:cNvSpPr>
            <a:spLocks noGrp="1"/>
          </p:cNvSpPr>
          <p:nvPr>
            <p:ph type="dt" sz="half" idx="10"/>
          </p:nvPr>
        </p:nvSpPr>
        <p:spPr/>
        <p:txBody>
          <a:bodyPr/>
          <a:lstStyle/>
          <a:p>
            <a:fld id="{4791B3A7-30D3-48B2-BB83-1282B1195F1E}" type="datetime1">
              <a:rPr lang="en-US" smtClean="0"/>
              <a:t>1/23/2023</a:t>
            </a:fld>
            <a:endParaRPr lang="en-US"/>
          </a:p>
        </p:txBody>
      </p:sp>
      <p:sp>
        <p:nvSpPr>
          <p:cNvPr id="5" name="Footer Placeholder 4">
            <a:extLst>
              <a:ext uri="{FF2B5EF4-FFF2-40B4-BE49-F238E27FC236}">
                <a16:creationId xmlns:a16="http://schemas.microsoft.com/office/drawing/2014/main" id="{E75CBFE4-33A8-1DB9-5F0F-B532F17623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43045A-6177-2FC3-CAD3-98D71DC5338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992365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777F4-72A9-B3E0-8FDE-935921AAB1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A12A6-F80D-5C59-A9B5-F19AF2FD61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290E5B-5D19-89FD-DF36-541C35E3C2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83F675-B290-11F7-9D7B-753004DB59E7}"/>
              </a:ext>
            </a:extLst>
          </p:cNvPr>
          <p:cNvSpPr>
            <a:spLocks noGrp="1"/>
          </p:cNvSpPr>
          <p:nvPr>
            <p:ph type="dt" sz="half" idx="10"/>
          </p:nvPr>
        </p:nvSpPr>
        <p:spPr/>
        <p:txBody>
          <a:bodyPr/>
          <a:lstStyle/>
          <a:p>
            <a:fld id="{701DF890-109B-4F2E-9889-900E6D63E9A5}" type="datetime1">
              <a:rPr lang="en-US" smtClean="0"/>
              <a:t>1/23/2023</a:t>
            </a:fld>
            <a:endParaRPr lang="en-US"/>
          </a:p>
        </p:txBody>
      </p:sp>
      <p:sp>
        <p:nvSpPr>
          <p:cNvPr id="6" name="Footer Placeholder 5">
            <a:extLst>
              <a:ext uri="{FF2B5EF4-FFF2-40B4-BE49-F238E27FC236}">
                <a16:creationId xmlns:a16="http://schemas.microsoft.com/office/drawing/2014/main" id="{65FE2FEB-1A74-4E94-6F1F-216184387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17B903-072A-9F66-F3D7-30569E2D6A8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4255898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4F0E1-8679-B1FE-1915-87A2DE0D13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C4B4B7-B745-4882-1DCF-39A775C81E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D6AC58-9E84-535D-FF6B-113B6A2BED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46A87-67A7-75EF-C2CD-71253BA276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829C2D-D76F-5975-B0F9-003490D2C9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2A4BF4-C3C6-419E-0215-6D83027D1DC4}"/>
              </a:ext>
            </a:extLst>
          </p:cNvPr>
          <p:cNvSpPr>
            <a:spLocks noGrp="1"/>
          </p:cNvSpPr>
          <p:nvPr>
            <p:ph type="dt" sz="half" idx="10"/>
          </p:nvPr>
        </p:nvSpPr>
        <p:spPr/>
        <p:txBody>
          <a:bodyPr/>
          <a:lstStyle/>
          <a:p>
            <a:fld id="{066FFCCC-6BE4-4545-9E44-DADD0BE26002}" type="datetime1">
              <a:rPr lang="en-US" smtClean="0"/>
              <a:t>1/23/2023</a:t>
            </a:fld>
            <a:endParaRPr lang="en-US"/>
          </a:p>
        </p:txBody>
      </p:sp>
      <p:sp>
        <p:nvSpPr>
          <p:cNvPr id="8" name="Footer Placeholder 7">
            <a:extLst>
              <a:ext uri="{FF2B5EF4-FFF2-40B4-BE49-F238E27FC236}">
                <a16:creationId xmlns:a16="http://schemas.microsoft.com/office/drawing/2014/main" id="{80F39853-984A-BBCA-D433-D726B69E05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9C238-1727-1CF8-9A87-C45B4F7E3B1E}"/>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738330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EF1F4-9054-C258-D2DC-B864F8D6E1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80A53-7F4F-9F89-A03A-80B47F0FBAFF}"/>
              </a:ext>
            </a:extLst>
          </p:cNvPr>
          <p:cNvSpPr>
            <a:spLocks noGrp="1"/>
          </p:cNvSpPr>
          <p:nvPr>
            <p:ph type="dt" sz="half" idx="10"/>
          </p:nvPr>
        </p:nvSpPr>
        <p:spPr/>
        <p:txBody>
          <a:bodyPr/>
          <a:lstStyle/>
          <a:p>
            <a:fld id="{CD8C749F-CC5A-4C62-8D4D-6DD41634E389}" type="datetime1">
              <a:rPr lang="en-US" smtClean="0"/>
              <a:t>1/23/2023</a:t>
            </a:fld>
            <a:endParaRPr lang="en-US"/>
          </a:p>
        </p:txBody>
      </p:sp>
      <p:sp>
        <p:nvSpPr>
          <p:cNvPr id="4" name="Footer Placeholder 3">
            <a:extLst>
              <a:ext uri="{FF2B5EF4-FFF2-40B4-BE49-F238E27FC236}">
                <a16:creationId xmlns:a16="http://schemas.microsoft.com/office/drawing/2014/main" id="{6B1E1404-9674-10A6-B0E3-20579944CB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D1A194-4DE3-6805-75F4-8FDFD53F1D74}"/>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114267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93F7D5-61CD-A85F-CB4D-03B5FC96A071}"/>
              </a:ext>
            </a:extLst>
          </p:cNvPr>
          <p:cNvSpPr>
            <a:spLocks noGrp="1"/>
          </p:cNvSpPr>
          <p:nvPr>
            <p:ph type="dt" sz="half" idx="10"/>
          </p:nvPr>
        </p:nvSpPr>
        <p:spPr/>
        <p:txBody>
          <a:bodyPr/>
          <a:lstStyle/>
          <a:p>
            <a:fld id="{7D33671F-86F6-4AEC-8F0B-BBB250412D92}" type="datetime1">
              <a:rPr lang="en-US" smtClean="0"/>
              <a:t>1/23/2023</a:t>
            </a:fld>
            <a:endParaRPr lang="en-US"/>
          </a:p>
        </p:txBody>
      </p:sp>
      <p:sp>
        <p:nvSpPr>
          <p:cNvPr id="3" name="Footer Placeholder 2">
            <a:extLst>
              <a:ext uri="{FF2B5EF4-FFF2-40B4-BE49-F238E27FC236}">
                <a16:creationId xmlns:a16="http://schemas.microsoft.com/office/drawing/2014/main" id="{94DD63B3-FF0E-66B4-8AC6-15FD8DE9A3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A3BA49-51A9-A477-EE97-CF2D48A1D3E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21315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F93C-E7CB-36B2-8429-8D7FD5B47A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B10475-2492-E16E-ED15-396ED59BE1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ACAFCE-3FB1-356A-1AF0-86C631E38C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938159-0A3C-0387-9B0F-BF566BC5CC3E}"/>
              </a:ext>
            </a:extLst>
          </p:cNvPr>
          <p:cNvSpPr>
            <a:spLocks noGrp="1"/>
          </p:cNvSpPr>
          <p:nvPr>
            <p:ph type="dt" sz="half" idx="10"/>
          </p:nvPr>
        </p:nvSpPr>
        <p:spPr/>
        <p:txBody>
          <a:bodyPr/>
          <a:lstStyle/>
          <a:p>
            <a:fld id="{4C5C120E-B032-4689-8027-72D17AA0964A}" type="datetime1">
              <a:rPr lang="en-US" smtClean="0"/>
              <a:t>1/23/2023</a:t>
            </a:fld>
            <a:endParaRPr lang="en-US"/>
          </a:p>
        </p:txBody>
      </p:sp>
      <p:sp>
        <p:nvSpPr>
          <p:cNvPr id="6" name="Footer Placeholder 5">
            <a:extLst>
              <a:ext uri="{FF2B5EF4-FFF2-40B4-BE49-F238E27FC236}">
                <a16:creationId xmlns:a16="http://schemas.microsoft.com/office/drawing/2014/main" id="{1007444A-1539-F7D9-7E5B-2F750A3A11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1F166B-AA68-4C06-EACD-2EC2D5098F81}"/>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989052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9B8D-6A16-B30D-0DB0-971FC2782F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D5EFC3-6086-9D88-4CE9-D71468528C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1C270F-1FE9-BAD4-DD42-9C87F11307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27FD57-5B84-80A9-30A6-ECD61527A1E5}"/>
              </a:ext>
            </a:extLst>
          </p:cNvPr>
          <p:cNvSpPr>
            <a:spLocks noGrp="1"/>
          </p:cNvSpPr>
          <p:nvPr>
            <p:ph type="dt" sz="half" idx="10"/>
          </p:nvPr>
        </p:nvSpPr>
        <p:spPr/>
        <p:txBody>
          <a:bodyPr/>
          <a:lstStyle/>
          <a:p>
            <a:fld id="{E7FF4E16-D308-40A1-B496-08CE017F8E1A}" type="datetime1">
              <a:rPr lang="en-US" smtClean="0"/>
              <a:t>1/23/2023</a:t>
            </a:fld>
            <a:endParaRPr lang="en-US"/>
          </a:p>
        </p:txBody>
      </p:sp>
      <p:sp>
        <p:nvSpPr>
          <p:cNvPr id="6" name="Footer Placeholder 5">
            <a:extLst>
              <a:ext uri="{FF2B5EF4-FFF2-40B4-BE49-F238E27FC236}">
                <a16:creationId xmlns:a16="http://schemas.microsoft.com/office/drawing/2014/main" id="{0CEE1D78-46E9-8680-C00B-0F0CBCCC87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40FE7-98D1-ED2C-29EC-2FDB92C0EC49}"/>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64922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3E9D95-5C3B-5802-561F-ED3B9C292B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971283-5BAA-8E14-7C3F-6EFD49C7C4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D1B86-81B5-6AB8-9A6F-920061F9F5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459B9-AFB1-481B-A41A-0818313FC4DD}" type="datetime1">
              <a:rPr lang="en-US" smtClean="0"/>
              <a:t>1/23/2023</a:t>
            </a:fld>
            <a:endParaRPr lang="en-US"/>
          </a:p>
        </p:txBody>
      </p:sp>
      <p:sp>
        <p:nvSpPr>
          <p:cNvPr id="5" name="Footer Placeholder 4">
            <a:extLst>
              <a:ext uri="{FF2B5EF4-FFF2-40B4-BE49-F238E27FC236}">
                <a16:creationId xmlns:a16="http://schemas.microsoft.com/office/drawing/2014/main" id="{85054ED3-C4B5-63D3-4A32-469D196F86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83811D-5DEE-F4FA-B8F4-574B8857C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67ADB8-6F9E-4C72-9D20-7E0A6FF5D876}" type="slidenum">
              <a:rPr lang="en-US" smtClean="0"/>
              <a:t>‹#›</a:t>
            </a:fld>
            <a:endParaRPr lang="en-US"/>
          </a:p>
        </p:txBody>
      </p:sp>
    </p:spTree>
    <p:extLst>
      <p:ext uri="{BB962C8B-B14F-4D97-AF65-F5344CB8AC3E}">
        <p14:creationId xmlns:p14="http://schemas.microsoft.com/office/powerpoint/2010/main" val="1972162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CGcuzZx8Zv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8B16E9-9880-4632-0E16-A55C77F4432A}"/>
              </a:ext>
            </a:extLst>
          </p:cNvPr>
          <p:cNvPicPr>
            <a:picLocks noChangeAspect="1"/>
          </p:cNvPicPr>
          <p:nvPr/>
        </p:nvPicPr>
        <p:blipFill>
          <a:blip r:embed="rId2"/>
          <a:stretch>
            <a:fillRect/>
          </a:stretch>
        </p:blipFill>
        <p:spPr>
          <a:xfrm>
            <a:off x="5385559" y="1382992"/>
            <a:ext cx="1439154" cy="1439154"/>
          </a:xfrm>
          <a:prstGeom prst="rect">
            <a:avLst/>
          </a:prstGeom>
          <a:effectLst>
            <a:softEdge rad="317500"/>
          </a:effectLst>
        </p:spPr>
      </p:pic>
      <p:sp>
        <p:nvSpPr>
          <p:cNvPr id="2" name="Title 1">
            <a:extLst>
              <a:ext uri="{FF2B5EF4-FFF2-40B4-BE49-F238E27FC236}">
                <a16:creationId xmlns:a16="http://schemas.microsoft.com/office/drawing/2014/main" id="{D010D6F8-14B2-BAD1-9B76-5AD6F75527B8}"/>
              </a:ext>
            </a:extLst>
          </p:cNvPr>
          <p:cNvSpPr>
            <a:spLocks noGrp="1"/>
          </p:cNvSpPr>
          <p:nvPr>
            <p:ph type="ctrTitle"/>
          </p:nvPr>
        </p:nvSpPr>
        <p:spPr>
          <a:xfrm>
            <a:off x="75811" y="346844"/>
            <a:ext cx="12058650" cy="1265368"/>
          </a:xfrm>
        </p:spPr>
        <p:txBody>
          <a:bodyPr>
            <a:noAutofit/>
          </a:bodyPr>
          <a:lstStyle/>
          <a:p>
            <a:r>
              <a:rPr lang="en-US" sz="4000" dirty="0"/>
              <a:t>WV High Altitude Balloon Mission</a:t>
            </a:r>
            <a:br>
              <a:rPr lang="en-US" sz="4000" dirty="0"/>
            </a:br>
            <a:r>
              <a:rPr lang="en-US" sz="4000" dirty="0"/>
              <a:t>2022 - 2025</a:t>
            </a:r>
          </a:p>
        </p:txBody>
      </p:sp>
      <p:sp>
        <p:nvSpPr>
          <p:cNvPr id="7" name="TextBox 6">
            <a:extLst>
              <a:ext uri="{FF2B5EF4-FFF2-40B4-BE49-F238E27FC236}">
                <a16:creationId xmlns:a16="http://schemas.microsoft.com/office/drawing/2014/main" id="{8B18348D-DFBB-33AF-31DC-5E9F1F3EA758}"/>
              </a:ext>
            </a:extLst>
          </p:cNvPr>
          <p:cNvSpPr txBox="1"/>
          <p:nvPr/>
        </p:nvSpPr>
        <p:spPr>
          <a:xfrm>
            <a:off x="8753666" y="4876456"/>
            <a:ext cx="3438332"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Trinity Christian School (TCS)</a:t>
            </a:r>
          </a:p>
        </p:txBody>
      </p:sp>
      <p:pic>
        <p:nvPicPr>
          <p:cNvPr id="8" name="Picture 7">
            <a:extLst>
              <a:ext uri="{FF2B5EF4-FFF2-40B4-BE49-F238E27FC236}">
                <a16:creationId xmlns:a16="http://schemas.microsoft.com/office/drawing/2014/main" id="{0D4C0F4A-27E3-EFB8-5313-EB64C7BA2424}"/>
              </a:ext>
            </a:extLst>
          </p:cNvPr>
          <p:cNvPicPr>
            <a:picLocks noChangeAspect="1"/>
          </p:cNvPicPr>
          <p:nvPr/>
        </p:nvPicPr>
        <p:blipFill>
          <a:blip r:embed="rId3"/>
          <a:stretch>
            <a:fillRect/>
          </a:stretch>
        </p:blipFill>
        <p:spPr>
          <a:xfrm>
            <a:off x="673572" y="2442055"/>
            <a:ext cx="2133600" cy="2143125"/>
          </a:xfrm>
          <a:prstGeom prst="rect">
            <a:avLst/>
          </a:prstGeom>
        </p:spPr>
      </p:pic>
      <p:pic>
        <p:nvPicPr>
          <p:cNvPr id="9" name="Picture 8">
            <a:extLst>
              <a:ext uri="{FF2B5EF4-FFF2-40B4-BE49-F238E27FC236}">
                <a16:creationId xmlns:a16="http://schemas.microsoft.com/office/drawing/2014/main" id="{EC71FB3C-9E12-DBE9-0C36-16B2BF1623A3}"/>
              </a:ext>
            </a:extLst>
          </p:cNvPr>
          <p:cNvPicPr>
            <a:picLocks noChangeAspect="1"/>
          </p:cNvPicPr>
          <p:nvPr/>
        </p:nvPicPr>
        <p:blipFill>
          <a:blip r:embed="rId4"/>
          <a:stretch>
            <a:fillRect/>
          </a:stretch>
        </p:blipFill>
        <p:spPr>
          <a:xfrm>
            <a:off x="9459815" y="2442055"/>
            <a:ext cx="2352834" cy="2050635"/>
          </a:xfrm>
          <a:prstGeom prst="rect">
            <a:avLst/>
          </a:prstGeom>
        </p:spPr>
      </p:pic>
      <p:pic>
        <p:nvPicPr>
          <p:cNvPr id="3" name="Picture 2">
            <a:extLst>
              <a:ext uri="{FF2B5EF4-FFF2-40B4-BE49-F238E27FC236}">
                <a16:creationId xmlns:a16="http://schemas.microsoft.com/office/drawing/2014/main" id="{C920FA20-1537-D4B4-49B4-B5AFBF91E8B3}"/>
              </a:ext>
            </a:extLst>
          </p:cNvPr>
          <p:cNvPicPr>
            <a:picLocks noChangeAspect="1"/>
          </p:cNvPicPr>
          <p:nvPr/>
        </p:nvPicPr>
        <p:blipFill>
          <a:blip r:embed="rId5"/>
          <a:stretch>
            <a:fillRect/>
          </a:stretch>
        </p:blipFill>
        <p:spPr>
          <a:xfrm>
            <a:off x="3477876" y="2822146"/>
            <a:ext cx="5236245" cy="3987487"/>
          </a:xfrm>
          <a:prstGeom prst="rect">
            <a:avLst/>
          </a:prstGeom>
        </p:spPr>
      </p:pic>
      <p:sp>
        <p:nvSpPr>
          <p:cNvPr id="4" name="Slide Number Placeholder 3">
            <a:extLst>
              <a:ext uri="{FF2B5EF4-FFF2-40B4-BE49-F238E27FC236}">
                <a16:creationId xmlns:a16="http://schemas.microsoft.com/office/drawing/2014/main" id="{7776B147-4BB8-42A9-FCC8-C535A6481756}"/>
              </a:ext>
            </a:extLst>
          </p:cNvPr>
          <p:cNvSpPr>
            <a:spLocks noGrp="1"/>
          </p:cNvSpPr>
          <p:nvPr>
            <p:ph type="sldNum" sz="quarter" idx="12"/>
          </p:nvPr>
        </p:nvSpPr>
        <p:spPr/>
        <p:txBody>
          <a:bodyPr/>
          <a:lstStyle/>
          <a:p>
            <a:fld id="{2667ADB8-6F9E-4C72-9D20-7E0A6FF5D876}" type="slidenum">
              <a:rPr lang="en-US" smtClean="0"/>
              <a:t>1</a:t>
            </a:fld>
            <a:endParaRPr lang="en-US"/>
          </a:p>
        </p:txBody>
      </p:sp>
      <p:sp>
        <p:nvSpPr>
          <p:cNvPr id="5" name="TextBox 4">
            <a:extLst>
              <a:ext uri="{FF2B5EF4-FFF2-40B4-BE49-F238E27FC236}">
                <a16:creationId xmlns:a16="http://schemas.microsoft.com/office/drawing/2014/main" id="{A8ABEAB6-BFD9-CBC2-2EF4-168E3CB38749}"/>
              </a:ext>
            </a:extLst>
          </p:cNvPr>
          <p:cNvSpPr txBox="1"/>
          <p:nvPr/>
        </p:nvSpPr>
        <p:spPr>
          <a:xfrm>
            <a:off x="0" y="4876457"/>
            <a:ext cx="3438331"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WV Space Grant Consortium (WVSGC)</a:t>
            </a:r>
          </a:p>
        </p:txBody>
      </p:sp>
    </p:spTree>
    <p:extLst>
      <p:ext uri="{BB962C8B-B14F-4D97-AF65-F5344CB8AC3E}">
        <p14:creationId xmlns:p14="http://schemas.microsoft.com/office/powerpoint/2010/main" val="787851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0515600" cy="883379"/>
          </a:xfrm>
        </p:spPr>
        <p:txBody>
          <a:bodyPr>
            <a:normAutofit/>
          </a:bodyPr>
          <a:lstStyle/>
          <a:p>
            <a:r>
              <a:rPr lang="en-US" dirty="0"/>
              <a:t>Opportunities To Participate:</a:t>
            </a:r>
            <a:endParaRPr lang="en-US" sz="3200" dirty="0"/>
          </a:p>
        </p:txBody>
      </p:sp>
      <p:sp>
        <p:nvSpPr>
          <p:cNvPr id="3" name="Content Placeholder 2">
            <a:extLst>
              <a:ext uri="{FF2B5EF4-FFF2-40B4-BE49-F238E27FC236}">
                <a16:creationId xmlns:a16="http://schemas.microsoft.com/office/drawing/2014/main" id="{30DD058C-8163-C6C4-DF48-92CB1FC720FD}"/>
              </a:ext>
            </a:extLst>
          </p:cNvPr>
          <p:cNvSpPr>
            <a:spLocks noGrp="1"/>
          </p:cNvSpPr>
          <p:nvPr>
            <p:ph idx="1"/>
          </p:nvPr>
        </p:nvSpPr>
        <p:spPr>
          <a:xfrm>
            <a:off x="272955" y="989045"/>
            <a:ext cx="11628241" cy="5645019"/>
          </a:xfrm>
        </p:spPr>
        <p:txBody>
          <a:bodyPr>
            <a:normAutofit fontScale="62500" lnSpcReduction="20000"/>
          </a:bodyPr>
          <a:lstStyle/>
          <a:p>
            <a:r>
              <a:rPr lang="en-US" dirty="0"/>
              <a:t>October 2023 Eclipse Flight</a:t>
            </a:r>
          </a:p>
          <a:p>
            <a:pPr lvl="1"/>
            <a:r>
              <a:rPr lang="en-US" dirty="0"/>
              <a:t>One Payload Spot</a:t>
            </a:r>
          </a:p>
          <a:p>
            <a:pPr lvl="1"/>
            <a:r>
              <a:rPr lang="en-US" dirty="0"/>
              <a:t>Second flight system may fly – 6 possible payload opportunities</a:t>
            </a:r>
          </a:p>
          <a:p>
            <a:r>
              <a:rPr lang="en-US" dirty="0"/>
              <a:t>April 2024 Eclipse Flight</a:t>
            </a:r>
          </a:p>
          <a:p>
            <a:pPr lvl="1"/>
            <a:r>
              <a:rPr lang="en-US" dirty="0"/>
              <a:t>One Payload Spot</a:t>
            </a:r>
          </a:p>
          <a:p>
            <a:pPr lvl="1"/>
            <a:r>
              <a:rPr lang="en-US" dirty="0"/>
              <a:t>Second flight system – 6 payload opportunities </a:t>
            </a:r>
          </a:p>
          <a:p>
            <a:r>
              <a:rPr lang="en-US" dirty="0"/>
              <a:t>Initiatives:</a:t>
            </a:r>
          </a:p>
          <a:p>
            <a:pPr lvl="1"/>
            <a:r>
              <a:rPr lang="en-US" dirty="0"/>
              <a:t>Offer High School class in computer engineering 2023-2024 academic year</a:t>
            </a:r>
          </a:p>
          <a:p>
            <a:pPr lvl="2"/>
            <a:r>
              <a:rPr lang="en-US" dirty="0"/>
              <a:t>Electronics, Arduino, Linux, Raspberry Pi, Pi and Electronics - Material will be provided along with some hardware</a:t>
            </a:r>
          </a:p>
          <a:p>
            <a:pPr lvl="1"/>
            <a:r>
              <a:rPr lang="en-US" dirty="0"/>
              <a:t>Summer Workshop at Trinity Christian School (June 26-30, 2023)</a:t>
            </a:r>
          </a:p>
          <a:p>
            <a:pPr lvl="1"/>
            <a:r>
              <a:rPr lang="en-US" dirty="0"/>
              <a:t>Explore Amazon Ground Services to investigate its use as a ground station</a:t>
            </a:r>
          </a:p>
          <a:p>
            <a:pPr lvl="1"/>
            <a:r>
              <a:rPr lang="en-US" dirty="0"/>
              <a:t>Conduct outreach across the state (e.g., Balloon projects, parachute projects, Arduinos, etc.)</a:t>
            </a:r>
          </a:p>
          <a:p>
            <a:pPr lvl="1"/>
            <a:r>
              <a:rPr lang="en-US" dirty="0"/>
              <a:t>Data Analysis on post flight data (e.g., data sciences class and/or machine learning class)</a:t>
            </a:r>
          </a:p>
          <a:p>
            <a:pPr lvl="1"/>
            <a:r>
              <a:rPr lang="en-US" dirty="0"/>
              <a:t>Design Mission Logo</a:t>
            </a:r>
          </a:p>
          <a:p>
            <a:r>
              <a:rPr lang="en-US" dirty="0"/>
              <a:t>Payload Ideas:</a:t>
            </a:r>
          </a:p>
          <a:p>
            <a:pPr lvl="1"/>
            <a:r>
              <a:rPr lang="en-US" dirty="0"/>
              <a:t>Basic weather station package (e.g., middle school team)</a:t>
            </a:r>
          </a:p>
          <a:p>
            <a:pPr lvl="1"/>
            <a:r>
              <a:rPr lang="en-US" dirty="0"/>
              <a:t>Artificial Intelligence (AI) generated code</a:t>
            </a:r>
          </a:p>
          <a:p>
            <a:pPr lvl="1"/>
            <a:r>
              <a:rPr lang="en-US" dirty="0"/>
              <a:t>Image processing investigations and AI/ML </a:t>
            </a:r>
          </a:p>
          <a:p>
            <a:pPr lvl="1"/>
            <a:r>
              <a:rPr lang="en-US" dirty="0"/>
              <a:t>Quantum Experiment</a:t>
            </a:r>
          </a:p>
          <a:p>
            <a:pPr lvl="1"/>
            <a:r>
              <a:rPr lang="en-US" dirty="0"/>
              <a:t>Near Infrared Camera</a:t>
            </a:r>
          </a:p>
          <a:p>
            <a:pPr lvl="1"/>
            <a:r>
              <a:rPr lang="en-US" dirty="0"/>
              <a:t>Glider that returns to launch site</a:t>
            </a:r>
          </a:p>
          <a:p>
            <a:pPr lvl="1"/>
            <a:r>
              <a:rPr lang="en-US" dirty="0"/>
              <a:t>Long duration flight</a:t>
            </a:r>
          </a:p>
          <a:p>
            <a:pPr lvl="1"/>
            <a:r>
              <a:rPr lang="en-US" dirty="0"/>
              <a:t>Electron Density</a:t>
            </a:r>
          </a:p>
        </p:txBody>
      </p:sp>
      <p:sp>
        <p:nvSpPr>
          <p:cNvPr id="4" name="Slide Number Placeholder 3">
            <a:extLst>
              <a:ext uri="{FF2B5EF4-FFF2-40B4-BE49-F238E27FC236}">
                <a16:creationId xmlns:a16="http://schemas.microsoft.com/office/drawing/2014/main" id="{CA6A847E-61CA-C3D3-B905-9D90D5A90E2E}"/>
              </a:ext>
            </a:extLst>
          </p:cNvPr>
          <p:cNvSpPr>
            <a:spLocks noGrp="1"/>
          </p:cNvSpPr>
          <p:nvPr>
            <p:ph type="sldNum" sz="quarter" idx="12"/>
          </p:nvPr>
        </p:nvSpPr>
        <p:spPr/>
        <p:txBody>
          <a:bodyPr/>
          <a:lstStyle/>
          <a:p>
            <a:fld id="{2667ADB8-6F9E-4C72-9D20-7E0A6FF5D876}" type="slidenum">
              <a:rPr lang="en-US" smtClean="0"/>
              <a:t>10</a:t>
            </a:fld>
            <a:endParaRPr lang="en-US"/>
          </a:p>
        </p:txBody>
      </p:sp>
      <p:sp>
        <p:nvSpPr>
          <p:cNvPr id="5" name="Right Brace 4">
            <a:extLst>
              <a:ext uri="{FF2B5EF4-FFF2-40B4-BE49-F238E27FC236}">
                <a16:creationId xmlns:a16="http://schemas.microsoft.com/office/drawing/2014/main" id="{50C2F887-1AC0-89D0-DB75-CDF852328EB0}"/>
              </a:ext>
            </a:extLst>
          </p:cNvPr>
          <p:cNvSpPr/>
          <p:nvPr/>
        </p:nvSpPr>
        <p:spPr>
          <a:xfrm>
            <a:off x="5868955" y="4544003"/>
            <a:ext cx="760445" cy="1931437"/>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Connector: Elbow 6">
            <a:extLst>
              <a:ext uri="{FF2B5EF4-FFF2-40B4-BE49-F238E27FC236}">
                <a16:creationId xmlns:a16="http://schemas.microsoft.com/office/drawing/2014/main" id="{982F033D-0883-6F27-CA06-4330A16D04C1}"/>
              </a:ext>
            </a:extLst>
          </p:cNvPr>
          <p:cNvCxnSpPr>
            <a:cxnSpLocks/>
          </p:cNvCxnSpPr>
          <p:nvPr/>
        </p:nvCxnSpPr>
        <p:spPr>
          <a:xfrm rot="10800000">
            <a:off x="4889244" y="2309329"/>
            <a:ext cx="5092957" cy="3200392"/>
          </a:xfrm>
          <a:prstGeom prst="bentConnector3">
            <a:avLst>
              <a:gd name="adj1" fmla="val 35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441C05B-720D-51EF-73CB-EC2A3D6A02A3}"/>
              </a:ext>
            </a:extLst>
          </p:cNvPr>
          <p:cNvCxnSpPr>
            <a:stCxn id="5" idx="1"/>
          </p:cNvCxnSpPr>
          <p:nvPr/>
        </p:nvCxnSpPr>
        <p:spPr>
          <a:xfrm flipV="1">
            <a:off x="6629400" y="5509721"/>
            <a:ext cx="3352800" cy="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C185D7F4-6BDF-3CA8-A020-8DB5BA0BE6AF}"/>
              </a:ext>
            </a:extLst>
          </p:cNvPr>
          <p:cNvCxnSpPr/>
          <p:nvPr/>
        </p:nvCxnSpPr>
        <p:spPr>
          <a:xfrm rot="10800000">
            <a:off x="6087075" y="1544216"/>
            <a:ext cx="1433398" cy="765112"/>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67086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B0E8E-223C-D135-BCF9-27679B88AC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5071BBC-087A-05E2-447A-9A668E2FA72C}"/>
              </a:ext>
            </a:extLst>
          </p:cNvPr>
          <p:cNvSpPr>
            <a:spLocks noGrp="1"/>
          </p:cNvSpPr>
          <p:nvPr>
            <p:ph idx="1"/>
          </p:nvPr>
        </p:nvSpPr>
        <p:spPr/>
        <p:txBody>
          <a:bodyPr>
            <a:normAutofit/>
          </a:bodyPr>
          <a:lstStyle/>
          <a:p>
            <a:r>
              <a:rPr lang="en-US" dirty="0"/>
              <a:t>Mission Overview</a:t>
            </a:r>
          </a:p>
          <a:p>
            <a:r>
              <a:rPr lang="en-US" dirty="0"/>
              <a:t>Team</a:t>
            </a:r>
          </a:p>
          <a:p>
            <a:r>
              <a:rPr lang="en-US" dirty="0"/>
              <a:t>Mission Goals</a:t>
            </a:r>
          </a:p>
          <a:p>
            <a:r>
              <a:rPr lang="en-US" dirty="0"/>
              <a:t>Mission Concept</a:t>
            </a:r>
          </a:p>
          <a:p>
            <a:r>
              <a:rPr lang="en-US" dirty="0"/>
              <a:t>Team Responsibilities</a:t>
            </a:r>
          </a:p>
          <a:p>
            <a:r>
              <a:rPr lang="en-US" dirty="0"/>
              <a:t>Opportunities to Participate</a:t>
            </a:r>
          </a:p>
        </p:txBody>
      </p:sp>
      <p:sp>
        <p:nvSpPr>
          <p:cNvPr id="4" name="Slide Number Placeholder 3">
            <a:extLst>
              <a:ext uri="{FF2B5EF4-FFF2-40B4-BE49-F238E27FC236}">
                <a16:creationId xmlns:a16="http://schemas.microsoft.com/office/drawing/2014/main" id="{90083443-7466-BFC0-7770-1FFE977130D6}"/>
              </a:ext>
            </a:extLst>
          </p:cNvPr>
          <p:cNvSpPr>
            <a:spLocks noGrp="1"/>
          </p:cNvSpPr>
          <p:nvPr>
            <p:ph type="sldNum" sz="quarter" idx="12"/>
          </p:nvPr>
        </p:nvSpPr>
        <p:spPr/>
        <p:txBody>
          <a:bodyPr/>
          <a:lstStyle/>
          <a:p>
            <a:fld id="{2667ADB8-6F9E-4C72-9D20-7E0A6FF5D876}" type="slidenum">
              <a:rPr lang="en-US" smtClean="0"/>
              <a:t>2</a:t>
            </a:fld>
            <a:endParaRPr lang="en-US"/>
          </a:p>
        </p:txBody>
      </p:sp>
    </p:spTree>
    <p:extLst>
      <p:ext uri="{BB962C8B-B14F-4D97-AF65-F5344CB8AC3E}">
        <p14:creationId xmlns:p14="http://schemas.microsoft.com/office/powerpoint/2010/main" val="2599230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1A60-A53D-72E0-09E3-9DEB37C5B6B6}"/>
              </a:ext>
            </a:extLst>
          </p:cNvPr>
          <p:cNvSpPr>
            <a:spLocks noGrp="1"/>
          </p:cNvSpPr>
          <p:nvPr>
            <p:ph type="title"/>
          </p:nvPr>
        </p:nvSpPr>
        <p:spPr>
          <a:xfrm>
            <a:off x="0" y="0"/>
            <a:ext cx="10515600" cy="949967"/>
          </a:xfrm>
        </p:spPr>
        <p:txBody>
          <a:bodyPr/>
          <a:lstStyle/>
          <a:p>
            <a:r>
              <a:rPr lang="en-US" dirty="0"/>
              <a:t>Mission Overview</a:t>
            </a:r>
          </a:p>
        </p:txBody>
      </p:sp>
      <p:sp>
        <p:nvSpPr>
          <p:cNvPr id="3" name="Content Placeholder 2">
            <a:extLst>
              <a:ext uri="{FF2B5EF4-FFF2-40B4-BE49-F238E27FC236}">
                <a16:creationId xmlns:a16="http://schemas.microsoft.com/office/drawing/2014/main" id="{DE9CA3AF-DD87-DC9F-F9E8-3629B3F2C657}"/>
              </a:ext>
            </a:extLst>
          </p:cNvPr>
          <p:cNvSpPr>
            <a:spLocks noGrp="1"/>
          </p:cNvSpPr>
          <p:nvPr>
            <p:ph idx="1"/>
          </p:nvPr>
        </p:nvSpPr>
        <p:spPr>
          <a:xfrm>
            <a:off x="215757" y="949967"/>
            <a:ext cx="11815281" cy="5714690"/>
          </a:xfrm>
        </p:spPr>
        <p:txBody>
          <a:bodyPr>
            <a:normAutofit lnSpcReduction="10000"/>
          </a:bodyPr>
          <a:lstStyle/>
          <a:p>
            <a:r>
              <a:rPr lang="en-US" dirty="0"/>
              <a:t>Montana Space Grant Consortium (MSGC) at Montana State University leads the National Eclipse Ballooning Project (NEBP)</a:t>
            </a:r>
          </a:p>
          <a:p>
            <a:pPr lvl="1"/>
            <a:r>
              <a:rPr lang="en-US" dirty="0"/>
              <a:t>Has had successful flight campaigns during the 2017, 2019, and 2020 total solar eclipses</a:t>
            </a:r>
          </a:p>
          <a:p>
            <a:r>
              <a:rPr lang="en-US" dirty="0"/>
              <a:t>This new mission is focused on the 2023 annular and 2024 total solar eclipses.</a:t>
            </a:r>
          </a:p>
          <a:p>
            <a:r>
              <a:rPr lang="en-US" dirty="0"/>
              <a:t>The Nation-wide mission will basically entail: </a:t>
            </a:r>
          </a:p>
          <a:p>
            <a:pPr lvl="1"/>
            <a:r>
              <a:rPr lang="en-US" dirty="0"/>
              <a:t>At sites along the eclipse path, student teams will use innovative high altitude balloon systems to live stream video to the NASA eclipse website, observe in situ perturbations in atmospheric phenomena, and conduct individually designed experiments. </a:t>
            </a:r>
          </a:p>
          <a:p>
            <a:r>
              <a:rPr lang="en-US" dirty="0"/>
              <a:t>The Nation-wide mission consists of 70 teams: </a:t>
            </a:r>
          </a:p>
          <a:p>
            <a:pPr lvl="1"/>
            <a:r>
              <a:rPr lang="en-US" dirty="0"/>
              <a:t>The 70 teams are divided into ten pods to facilitate effective education. </a:t>
            </a:r>
          </a:p>
          <a:p>
            <a:pPr lvl="1"/>
            <a:r>
              <a:rPr lang="en-US" dirty="0"/>
              <a:t>NEBP will provide a learning environment that uses evidence and equity-based practices to make certain the 1,000+ participants are (and feel) supported, engaged, and valued. </a:t>
            </a:r>
          </a:p>
          <a:p>
            <a:pPr lvl="1"/>
            <a:r>
              <a:rPr lang="en-US" dirty="0"/>
              <a:t>In addition, NEBP will provide infrastructure tools and best practices to help participating institutions build collaborations that could continue far beyond the scope of this project.</a:t>
            </a:r>
          </a:p>
        </p:txBody>
      </p:sp>
      <p:sp>
        <p:nvSpPr>
          <p:cNvPr id="4" name="TextBox 3">
            <a:extLst>
              <a:ext uri="{FF2B5EF4-FFF2-40B4-BE49-F238E27FC236}">
                <a16:creationId xmlns:a16="http://schemas.microsoft.com/office/drawing/2014/main" id="{E5404B00-8E75-B69E-22A1-B1B08117ECF1}"/>
              </a:ext>
            </a:extLst>
          </p:cNvPr>
          <p:cNvSpPr txBox="1"/>
          <p:nvPr/>
        </p:nvSpPr>
        <p:spPr>
          <a:xfrm>
            <a:off x="6291617" y="97808"/>
            <a:ext cx="5786651" cy="646331"/>
          </a:xfrm>
          <a:prstGeom prst="rect">
            <a:avLst/>
          </a:prstGeom>
          <a:noFill/>
        </p:spPr>
        <p:txBody>
          <a:bodyPr wrap="square" rtlCol="0">
            <a:spAutoFit/>
          </a:bodyPr>
          <a:lstStyle/>
          <a:p>
            <a:r>
              <a:rPr lang="en-US" dirty="0"/>
              <a:t>YouTube Video: </a:t>
            </a:r>
            <a:r>
              <a:rPr lang="en-US" dirty="0">
                <a:hlinkClick r:id="rId2"/>
              </a:rPr>
              <a:t>https://www.youtube.com/watch?v=CGcuzZx8ZvE</a:t>
            </a:r>
            <a:r>
              <a:rPr lang="en-US" dirty="0"/>
              <a:t> </a:t>
            </a:r>
          </a:p>
        </p:txBody>
      </p:sp>
      <p:sp>
        <p:nvSpPr>
          <p:cNvPr id="5" name="Slide Number Placeholder 4">
            <a:extLst>
              <a:ext uri="{FF2B5EF4-FFF2-40B4-BE49-F238E27FC236}">
                <a16:creationId xmlns:a16="http://schemas.microsoft.com/office/drawing/2014/main" id="{44952118-3198-5341-4AD3-04994857C5F2}"/>
              </a:ext>
            </a:extLst>
          </p:cNvPr>
          <p:cNvSpPr>
            <a:spLocks noGrp="1"/>
          </p:cNvSpPr>
          <p:nvPr>
            <p:ph type="sldNum" sz="quarter" idx="12"/>
          </p:nvPr>
        </p:nvSpPr>
        <p:spPr/>
        <p:txBody>
          <a:bodyPr/>
          <a:lstStyle/>
          <a:p>
            <a:fld id="{2667ADB8-6F9E-4C72-9D20-7E0A6FF5D876}" type="slidenum">
              <a:rPr lang="en-US" smtClean="0"/>
              <a:t>3</a:t>
            </a:fld>
            <a:endParaRPr lang="en-US"/>
          </a:p>
        </p:txBody>
      </p:sp>
    </p:spTree>
    <p:extLst>
      <p:ext uri="{BB962C8B-B14F-4D97-AF65-F5344CB8AC3E}">
        <p14:creationId xmlns:p14="http://schemas.microsoft.com/office/powerpoint/2010/main" val="3626909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C94471-A4AF-3731-EFEA-F0263EDE719A}"/>
              </a:ext>
            </a:extLst>
          </p:cNvPr>
          <p:cNvSpPr txBox="1"/>
          <p:nvPr/>
        </p:nvSpPr>
        <p:spPr>
          <a:xfrm>
            <a:off x="8416120" y="1620463"/>
            <a:ext cx="2165444" cy="369332"/>
          </a:xfrm>
          <a:prstGeom prst="rect">
            <a:avLst/>
          </a:prstGeom>
          <a:solidFill>
            <a:schemeClr val="tx1"/>
          </a:solidFill>
        </p:spPr>
        <p:txBody>
          <a:bodyPr wrap="square" rtlCol="0">
            <a:spAutoFit/>
          </a:bodyPr>
          <a:lstStyle/>
          <a:p>
            <a:r>
              <a:rPr lang="en-US" dirty="0">
                <a:solidFill>
                  <a:schemeClr val="bg1"/>
                </a:solidFill>
              </a:rPr>
              <a:t>     = Launch Sites</a:t>
            </a:r>
          </a:p>
        </p:txBody>
      </p:sp>
      <p:sp>
        <p:nvSpPr>
          <p:cNvPr id="2" name="Title 1">
            <a:extLst>
              <a:ext uri="{FF2B5EF4-FFF2-40B4-BE49-F238E27FC236}">
                <a16:creationId xmlns:a16="http://schemas.microsoft.com/office/drawing/2014/main" id="{F94895E7-349C-CE16-8E1B-A0A116EA3E85}"/>
              </a:ext>
            </a:extLst>
          </p:cNvPr>
          <p:cNvSpPr>
            <a:spLocks noGrp="1"/>
          </p:cNvSpPr>
          <p:nvPr>
            <p:ph type="title"/>
          </p:nvPr>
        </p:nvSpPr>
        <p:spPr>
          <a:xfrm>
            <a:off x="0" y="-6232"/>
            <a:ext cx="10515600" cy="831329"/>
          </a:xfrm>
        </p:spPr>
        <p:txBody>
          <a:bodyPr/>
          <a:lstStyle/>
          <a:p>
            <a:r>
              <a:rPr lang="en-US" dirty="0"/>
              <a:t>WV High Altitude Mission – Part of NEBP</a:t>
            </a:r>
          </a:p>
        </p:txBody>
      </p:sp>
      <p:sp>
        <p:nvSpPr>
          <p:cNvPr id="3" name="Content Placeholder 2">
            <a:extLst>
              <a:ext uri="{FF2B5EF4-FFF2-40B4-BE49-F238E27FC236}">
                <a16:creationId xmlns:a16="http://schemas.microsoft.com/office/drawing/2014/main" id="{C00DC41E-7130-6A9F-C601-7B11B6FC906C}"/>
              </a:ext>
            </a:extLst>
          </p:cNvPr>
          <p:cNvSpPr>
            <a:spLocks noGrp="1"/>
          </p:cNvSpPr>
          <p:nvPr>
            <p:ph idx="1"/>
          </p:nvPr>
        </p:nvSpPr>
        <p:spPr>
          <a:xfrm>
            <a:off x="295700" y="850718"/>
            <a:ext cx="11618795" cy="5226169"/>
          </a:xfrm>
        </p:spPr>
        <p:txBody>
          <a:bodyPr/>
          <a:lstStyle/>
          <a:p>
            <a:r>
              <a:rPr lang="en-US" dirty="0"/>
              <a:t>WVSGC and TCS was selected as 1 of the 70 teams building, launching, operating, and recovering engineering track high altitude balloons</a:t>
            </a:r>
          </a:p>
          <a:p>
            <a:r>
              <a:rPr lang="en-US" dirty="0"/>
              <a:t>Mission Launch</a:t>
            </a:r>
          </a:p>
          <a:p>
            <a:pPr lvl="1"/>
            <a:r>
              <a:rPr lang="en-US" dirty="0"/>
              <a:t>Annular Eclipse - October 14, 2023</a:t>
            </a:r>
          </a:p>
          <a:p>
            <a:pPr lvl="1"/>
            <a:r>
              <a:rPr lang="en-US" dirty="0"/>
              <a:t>Total Solar Eclipse - April 8, 2024</a:t>
            </a:r>
          </a:p>
        </p:txBody>
      </p:sp>
      <p:pic>
        <p:nvPicPr>
          <p:cNvPr id="4" name="Picture 3">
            <a:extLst>
              <a:ext uri="{FF2B5EF4-FFF2-40B4-BE49-F238E27FC236}">
                <a16:creationId xmlns:a16="http://schemas.microsoft.com/office/drawing/2014/main" id="{EB1DA483-2F32-06F2-588E-656234EF62C9}"/>
              </a:ext>
            </a:extLst>
          </p:cNvPr>
          <p:cNvPicPr>
            <a:picLocks noChangeAspect="1"/>
          </p:cNvPicPr>
          <p:nvPr/>
        </p:nvPicPr>
        <p:blipFill>
          <a:blip r:embed="rId2"/>
          <a:stretch>
            <a:fillRect/>
          </a:stretch>
        </p:blipFill>
        <p:spPr>
          <a:xfrm>
            <a:off x="6219855" y="2092655"/>
            <a:ext cx="5794723" cy="4412777"/>
          </a:xfrm>
          <a:prstGeom prst="rect">
            <a:avLst/>
          </a:prstGeom>
        </p:spPr>
      </p:pic>
      <p:sp>
        <p:nvSpPr>
          <p:cNvPr id="5" name="Star: 5 Points 4">
            <a:extLst>
              <a:ext uri="{FF2B5EF4-FFF2-40B4-BE49-F238E27FC236}">
                <a16:creationId xmlns:a16="http://schemas.microsoft.com/office/drawing/2014/main" id="{F14ED923-6769-269B-0121-1D9D0E80BDE0}"/>
              </a:ext>
            </a:extLst>
          </p:cNvPr>
          <p:cNvSpPr/>
          <p:nvPr/>
        </p:nvSpPr>
        <p:spPr>
          <a:xfrm>
            <a:off x="10617957" y="3489490"/>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tar: 5 Points 5">
            <a:extLst>
              <a:ext uri="{FF2B5EF4-FFF2-40B4-BE49-F238E27FC236}">
                <a16:creationId xmlns:a16="http://schemas.microsoft.com/office/drawing/2014/main" id="{BDCE3A38-3DA8-25A1-B7EB-EE3471E754A9}"/>
              </a:ext>
            </a:extLst>
          </p:cNvPr>
          <p:cNvSpPr/>
          <p:nvPr/>
        </p:nvSpPr>
        <p:spPr>
          <a:xfrm>
            <a:off x="7963467" y="5006666"/>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BE466908-7EDB-6D06-821B-759F25C2F3E3}"/>
              </a:ext>
            </a:extLst>
          </p:cNvPr>
          <p:cNvSpPr/>
          <p:nvPr/>
        </p:nvSpPr>
        <p:spPr>
          <a:xfrm>
            <a:off x="8477533" y="1689798"/>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3D023FE-5D2B-0AED-18E3-BE68C570D05D}"/>
              </a:ext>
            </a:extLst>
          </p:cNvPr>
          <p:cNvSpPr txBox="1"/>
          <p:nvPr/>
        </p:nvSpPr>
        <p:spPr>
          <a:xfrm>
            <a:off x="200167" y="3375546"/>
            <a:ext cx="6019688" cy="2862322"/>
          </a:xfrm>
          <a:prstGeom prst="rect">
            <a:avLst/>
          </a:prstGeom>
          <a:noFill/>
        </p:spPr>
        <p:txBody>
          <a:bodyPr wrap="square" rtlCol="0">
            <a:spAutoFit/>
          </a:bodyPr>
          <a:lstStyle/>
          <a:p>
            <a:pPr marL="285750" indent="-285750">
              <a:buFont typeface="Arial" panose="020B0604020202020204" pitchFamily="34" charset="0"/>
              <a:buChar char="•"/>
            </a:pPr>
            <a:r>
              <a:rPr lang="en-US" dirty="0"/>
              <a:t>Overarching Goal: Design, develop, test, deploy, and recover stratospheric ballooning systems. </a:t>
            </a:r>
          </a:p>
          <a:p>
            <a:pPr marL="285750" indent="-285750">
              <a:buFont typeface="Arial" panose="020B0604020202020204" pitchFamily="34" charset="0"/>
              <a:buChar char="•"/>
            </a:pPr>
            <a:r>
              <a:rPr lang="en-US" dirty="0"/>
              <a:t>The team will fly large balloon platform capable of lifting 12 pounds of student-designed and -built payloads to 80,000 – 100,000 feet, streaming live video and collecting critical data along the way. </a:t>
            </a:r>
          </a:p>
          <a:p>
            <a:pPr marL="285750" indent="-285750">
              <a:buFont typeface="Arial" panose="020B0604020202020204" pitchFamily="34" charset="0"/>
              <a:buChar char="•"/>
            </a:pPr>
            <a:r>
              <a:rPr lang="en-US" dirty="0"/>
              <a:t>Typical engineering platform experiments include atmospheric measurements, photography, cosmic radiation measurements, and space technology proof-of-concept hardware. </a:t>
            </a:r>
          </a:p>
        </p:txBody>
      </p:sp>
      <p:sp>
        <p:nvSpPr>
          <p:cNvPr id="10" name="Slide Number Placeholder 9">
            <a:extLst>
              <a:ext uri="{FF2B5EF4-FFF2-40B4-BE49-F238E27FC236}">
                <a16:creationId xmlns:a16="http://schemas.microsoft.com/office/drawing/2014/main" id="{719EE724-776D-3D41-4425-FB8B011BEA7C}"/>
              </a:ext>
            </a:extLst>
          </p:cNvPr>
          <p:cNvSpPr>
            <a:spLocks noGrp="1"/>
          </p:cNvSpPr>
          <p:nvPr>
            <p:ph type="sldNum" sz="quarter" idx="12"/>
          </p:nvPr>
        </p:nvSpPr>
        <p:spPr/>
        <p:txBody>
          <a:bodyPr/>
          <a:lstStyle/>
          <a:p>
            <a:fld id="{2667ADB8-6F9E-4C72-9D20-7E0A6FF5D876}" type="slidenum">
              <a:rPr lang="en-US" smtClean="0"/>
              <a:t>4</a:t>
            </a:fld>
            <a:endParaRPr lang="en-US"/>
          </a:p>
        </p:txBody>
      </p:sp>
    </p:spTree>
    <p:extLst>
      <p:ext uri="{BB962C8B-B14F-4D97-AF65-F5344CB8AC3E}">
        <p14:creationId xmlns:p14="http://schemas.microsoft.com/office/powerpoint/2010/main" val="2804773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8D3E-4CE5-1597-33F4-1C17B6777FCC}"/>
              </a:ext>
            </a:extLst>
          </p:cNvPr>
          <p:cNvSpPr>
            <a:spLocks noGrp="1"/>
          </p:cNvSpPr>
          <p:nvPr>
            <p:ph type="title"/>
          </p:nvPr>
        </p:nvSpPr>
        <p:spPr>
          <a:xfrm>
            <a:off x="0" y="18255"/>
            <a:ext cx="10515600" cy="1028073"/>
          </a:xfrm>
        </p:spPr>
        <p:txBody>
          <a:bodyPr/>
          <a:lstStyle/>
          <a:p>
            <a:r>
              <a:rPr lang="en-US" dirty="0"/>
              <a:t>Current Team Members</a:t>
            </a:r>
          </a:p>
        </p:txBody>
      </p:sp>
      <p:sp>
        <p:nvSpPr>
          <p:cNvPr id="3" name="Content Placeholder 2">
            <a:extLst>
              <a:ext uri="{FF2B5EF4-FFF2-40B4-BE49-F238E27FC236}">
                <a16:creationId xmlns:a16="http://schemas.microsoft.com/office/drawing/2014/main" id="{A772E92E-E1CE-F838-DF0D-CC38BB212BBA}"/>
              </a:ext>
            </a:extLst>
          </p:cNvPr>
          <p:cNvSpPr>
            <a:spLocks noGrp="1"/>
          </p:cNvSpPr>
          <p:nvPr>
            <p:ph idx="1"/>
          </p:nvPr>
        </p:nvSpPr>
        <p:spPr>
          <a:xfrm>
            <a:off x="163773" y="1105470"/>
            <a:ext cx="12028227" cy="5659270"/>
          </a:xfrm>
        </p:spPr>
        <p:txBody>
          <a:bodyPr>
            <a:normAutofit/>
          </a:bodyPr>
          <a:lstStyle/>
          <a:p>
            <a:r>
              <a:rPr lang="en-US" dirty="0"/>
              <a:t>Team Mentors:</a:t>
            </a:r>
          </a:p>
          <a:p>
            <a:pPr lvl="1"/>
            <a:r>
              <a:rPr lang="en-US" dirty="0"/>
              <a:t>Candy Cordwell – Assistant Director WV Space Grant Consortium </a:t>
            </a:r>
          </a:p>
          <a:p>
            <a:pPr lvl="1"/>
            <a:r>
              <a:rPr lang="en-US" dirty="0"/>
              <a:t>Marcus Fisher – NASA GSFC Senior Fellow and Trinity Christian School (TCS) STEM Teacher</a:t>
            </a:r>
          </a:p>
          <a:p>
            <a:r>
              <a:rPr lang="en-US" dirty="0"/>
              <a:t>Engineering Team:</a:t>
            </a:r>
          </a:p>
          <a:p>
            <a:pPr lvl="1"/>
            <a:r>
              <a:rPr lang="en-US" dirty="0"/>
              <a:t>TCS High School STEM Club</a:t>
            </a:r>
          </a:p>
          <a:p>
            <a:pPr lvl="1"/>
            <a:r>
              <a:rPr lang="en-US" dirty="0"/>
              <a:t>Students from WVU, Glenville State, and WV State</a:t>
            </a:r>
          </a:p>
          <a:p>
            <a:pPr lvl="1"/>
            <a:r>
              <a:rPr lang="en-US" dirty="0"/>
              <a:t>Goal is to have each county from WV represented</a:t>
            </a:r>
          </a:p>
          <a:p>
            <a:pPr lvl="2"/>
            <a:r>
              <a:rPr lang="en-US" dirty="0"/>
              <a:t>Computer Science Teachers Association (CSTA) - used to recruit schools across the state </a:t>
            </a:r>
          </a:p>
          <a:p>
            <a:pPr lvl="2"/>
            <a:r>
              <a:rPr lang="en-US" dirty="0"/>
              <a:t>Girls that code from each county</a:t>
            </a:r>
          </a:p>
          <a:p>
            <a:r>
              <a:rPr lang="en-US" dirty="0"/>
              <a:t>Classroom / Laboratory from TCS is the build location</a:t>
            </a:r>
          </a:p>
        </p:txBody>
      </p:sp>
      <p:sp>
        <p:nvSpPr>
          <p:cNvPr id="4" name="Slide Number Placeholder 3">
            <a:extLst>
              <a:ext uri="{FF2B5EF4-FFF2-40B4-BE49-F238E27FC236}">
                <a16:creationId xmlns:a16="http://schemas.microsoft.com/office/drawing/2014/main" id="{F2491FBB-54B7-51AE-85AF-BF90E8A8EA64}"/>
              </a:ext>
            </a:extLst>
          </p:cNvPr>
          <p:cNvSpPr>
            <a:spLocks noGrp="1"/>
          </p:cNvSpPr>
          <p:nvPr>
            <p:ph type="sldNum" sz="quarter" idx="12"/>
          </p:nvPr>
        </p:nvSpPr>
        <p:spPr/>
        <p:txBody>
          <a:bodyPr/>
          <a:lstStyle/>
          <a:p>
            <a:fld id="{2667ADB8-6F9E-4C72-9D20-7E0A6FF5D876}" type="slidenum">
              <a:rPr lang="en-US" smtClean="0"/>
              <a:t>5</a:t>
            </a:fld>
            <a:endParaRPr lang="en-US"/>
          </a:p>
        </p:txBody>
      </p:sp>
    </p:spTree>
    <p:extLst>
      <p:ext uri="{BB962C8B-B14F-4D97-AF65-F5344CB8AC3E}">
        <p14:creationId xmlns:p14="http://schemas.microsoft.com/office/powerpoint/2010/main" val="3259935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9E2CE-D417-932A-D308-09E5DF6185E5}"/>
              </a:ext>
            </a:extLst>
          </p:cNvPr>
          <p:cNvSpPr>
            <a:spLocks noGrp="1"/>
          </p:cNvSpPr>
          <p:nvPr>
            <p:ph type="title"/>
          </p:nvPr>
        </p:nvSpPr>
        <p:spPr>
          <a:xfrm>
            <a:off x="0" y="0"/>
            <a:ext cx="10515600" cy="847226"/>
          </a:xfrm>
        </p:spPr>
        <p:txBody>
          <a:bodyPr/>
          <a:lstStyle/>
          <a:p>
            <a:r>
              <a:rPr lang="en-US" dirty="0"/>
              <a:t>Mission Goals</a:t>
            </a:r>
          </a:p>
        </p:txBody>
      </p:sp>
      <p:sp>
        <p:nvSpPr>
          <p:cNvPr id="3" name="Content Placeholder 2">
            <a:extLst>
              <a:ext uri="{FF2B5EF4-FFF2-40B4-BE49-F238E27FC236}">
                <a16:creationId xmlns:a16="http://schemas.microsoft.com/office/drawing/2014/main" id="{796BE23E-6AED-4880-BDBD-428298702946}"/>
              </a:ext>
            </a:extLst>
          </p:cNvPr>
          <p:cNvSpPr>
            <a:spLocks noGrp="1"/>
          </p:cNvSpPr>
          <p:nvPr>
            <p:ph idx="1"/>
          </p:nvPr>
        </p:nvSpPr>
        <p:spPr>
          <a:xfrm>
            <a:off x="111967" y="807098"/>
            <a:ext cx="11826604" cy="5973846"/>
          </a:xfrm>
        </p:spPr>
        <p:txBody>
          <a:bodyPr>
            <a:normAutofit fontScale="85000" lnSpcReduction="10000"/>
          </a:bodyPr>
          <a:lstStyle/>
          <a:p>
            <a:r>
              <a:rPr lang="en-US" dirty="0"/>
              <a:t>To enable inclusive STEM education, engage the public and K-12 students getting them excited in the engineering and sciences of HAB</a:t>
            </a:r>
          </a:p>
          <a:p>
            <a:pPr lvl="1"/>
            <a:r>
              <a:rPr lang="en-US" dirty="0"/>
              <a:t>State-wide campaigns to get diversity of students participating in mission patch design and outreach materials</a:t>
            </a:r>
          </a:p>
          <a:p>
            <a:pPr lvl="1"/>
            <a:r>
              <a:rPr lang="en-US" dirty="0"/>
              <a:t>State-wide campaign to get WV citizens submit their names to fly on board the HAB during the eclipse</a:t>
            </a:r>
          </a:p>
          <a:p>
            <a:pPr lvl="1"/>
            <a:r>
              <a:rPr lang="en-US" dirty="0"/>
              <a:t>Monthly knowledge-sharing events across the state of WV regarding engineering and sciences of HAB. </a:t>
            </a:r>
          </a:p>
          <a:p>
            <a:pPr lvl="1"/>
            <a:r>
              <a:rPr lang="en-US" dirty="0"/>
              <a:t>Work with each of the 57 K-12 school districts in WV to participate in outreach, data analysis, or as part of the engineering team</a:t>
            </a:r>
          </a:p>
          <a:p>
            <a:r>
              <a:rPr lang="en-US" dirty="0"/>
              <a:t>To advance learners’ understanding of the process of science and engineering</a:t>
            </a:r>
          </a:p>
          <a:p>
            <a:pPr lvl="1"/>
            <a:r>
              <a:rPr lang="en-US" dirty="0"/>
              <a:t>High school classes would be a year-long class (Systems engineering focused on cyber-security and HAB)</a:t>
            </a:r>
          </a:p>
          <a:p>
            <a:pPr lvl="1"/>
            <a:r>
              <a:rPr lang="en-US" dirty="0"/>
              <a:t>University class would be one-semester classes (Systems engineering focused on cybersecurity and HAB)</a:t>
            </a:r>
          </a:p>
          <a:p>
            <a:r>
              <a:rPr lang="en-US" dirty="0"/>
              <a:t>To create, enhance, and sustain networks and advance the engineering of real-time systems</a:t>
            </a:r>
          </a:p>
          <a:p>
            <a:pPr lvl="1"/>
            <a:r>
              <a:rPr lang="en-US" dirty="0"/>
              <a:t>Outreach </a:t>
            </a:r>
          </a:p>
          <a:p>
            <a:pPr lvl="2"/>
            <a:r>
              <a:rPr lang="en-US" dirty="0"/>
              <a:t>Using the success model of the statewide SPOT program, we will enhance the public’s understanding and general knowledge about NASA and high-altitude balloon systems through public seminars and workshops.</a:t>
            </a:r>
          </a:p>
          <a:p>
            <a:pPr lvl="1"/>
            <a:r>
              <a:rPr lang="en-US" dirty="0"/>
              <a:t>Collaborate with Industry to fly experiments on HAB</a:t>
            </a:r>
          </a:p>
          <a:p>
            <a:pPr lvl="1"/>
            <a:r>
              <a:rPr lang="en-US" dirty="0"/>
              <a:t>Develop common platform, system model and </a:t>
            </a:r>
            <a:r>
              <a:rPr lang="en-US" dirty="0" err="1"/>
              <a:t>flatsat</a:t>
            </a:r>
            <a:r>
              <a:rPr lang="en-US" dirty="0"/>
              <a:t> for reusability on future flights</a:t>
            </a:r>
          </a:p>
          <a:p>
            <a:r>
              <a:rPr lang="en-US" dirty="0"/>
              <a:t>Engineer high altitude balloon system that provides real-time video of solar eclipses on NASA websites</a:t>
            </a:r>
          </a:p>
        </p:txBody>
      </p:sp>
      <p:sp>
        <p:nvSpPr>
          <p:cNvPr id="4" name="Slide Number Placeholder 3">
            <a:extLst>
              <a:ext uri="{FF2B5EF4-FFF2-40B4-BE49-F238E27FC236}">
                <a16:creationId xmlns:a16="http://schemas.microsoft.com/office/drawing/2014/main" id="{03CFD010-089A-2E54-269D-95566062B51E}"/>
              </a:ext>
            </a:extLst>
          </p:cNvPr>
          <p:cNvSpPr>
            <a:spLocks noGrp="1"/>
          </p:cNvSpPr>
          <p:nvPr>
            <p:ph type="sldNum" sz="quarter" idx="12"/>
          </p:nvPr>
        </p:nvSpPr>
        <p:spPr/>
        <p:txBody>
          <a:bodyPr/>
          <a:lstStyle/>
          <a:p>
            <a:fld id="{2667ADB8-6F9E-4C72-9D20-7E0A6FF5D876}" type="slidenum">
              <a:rPr lang="en-US" smtClean="0"/>
              <a:t>6</a:t>
            </a:fld>
            <a:endParaRPr lang="en-US"/>
          </a:p>
        </p:txBody>
      </p:sp>
    </p:spTree>
    <p:extLst>
      <p:ext uri="{BB962C8B-B14F-4D97-AF65-F5344CB8AC3E}">
        <p14:creationId xmlns:p14="http://schemas.microsoft.com/office/powerpoint/2010/main" val="714460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0C765-9481-9D0E-F7D1-67869AD801DE}"/>
              </a:ext>
            </a:extLst>
          </p:cNvPr>
          <p:cNvSpPr>
            <a:spLocks noGrp="1"/>
          </p:cNvSpPr>
          <p:nvPr>
            <p:ph type="title"/>
          </p:nvPr>
        </p:nvSpPr>
        <p:spPr>
          <a:xfrm>
            <a:off x="0" y="18255"/>
            <a:ext cx="11588620" cy="1128157"/>
          </a:xfrm>
        </p:spPr>
        <p:txBody>
          <a:bodyPr/>
          <a:lstStyle/>
          <a:p>
            <a:r>
              <a:rPr lang="en-US" dirty="0"/>
              <a:t>WVSGC-TCS: Mission Concept and Activities</a:t>
            </a:r>
          </a:p>
        </p:txBody>
      </p:sp>
      <p:sp>
        <p:nvSpPr>
          <p:cNvPr id="3" name="Content Placeholder 2">
            <a:extLst>
              <a:ext uri="{FF2B5EF4-FFF2-40B4-BE49-F238E27FC236}">
                <a16:creationId xmlns:a16="http://schemas.microsoft.com/office/drawing/2014/main" id="{B9C5BAF5-27AD-F386-3374-D7485C17F900}"/>
              </a:ext>
            </a:extLst>
          </p:cNvPr>
          <p:cNvSpPr>
            <a:spLocks noGrp="1"/>
          </p:cNvSpPr>
          <p:nvPr>
            <p:ph idx="1"/>
          </p:nvPr>
        </p:nvSpPr>
        <p:spPr>
          <a:xfrm>
            <a:off x="241109" y="1228299"/>
            <a:ext cx="11641541" cy="5268035"/>
          </a:xfrm>
        </p:spPr>
        <p:txBody>
          <a:bodyPr>
            <a:normAutofit fontScale="92500"/>
          </a:bodyPr>
          <a:lstStyle/>
          <a:p>
            <a:r>
              <a:rPr lang="en-US" dirty="0"/>
              <a:t>Develop High Altitude Balloon Systems and Ground Stations that provide real-time video of solar eclipses to NASA websites (</a:t>
            </a:r>
            <a:r>
              <a:rPr lang="en-US" b="1" dirty="0"/>
              <a:t>see next slide</a:t>
            </a:r>
            <a:r>
              <a:rPr lang="en-US" dirty="0"/>
              <a:t>)</a:t>
            </a:r>
          </a:p>
          <a:p>
            <a:r>
              <a:rPr lang="en-US" dirty="0"/>
              <a:t>Conduct monthly lunch and learns broadcasted across state</a:t>
            </a:r>
          </a:p>
          <a:p>
            <a:r>
              <a:rPr lang="en-US" dirty="0"/>
              <a:t>Conduct state-wide challenge for WV’s mission logo</a:t>
            </a:r>
          </a:p>
          <a:p>
            <a:r>
              <a:rPr lang="en-US" dirty="0"/>
              <a:t>Conduct state-wide initiative to have public submit their names to fly on board</a:t>
            </a:r>
          </a:p>
          <a:p>
            <a:r>
              <a:rPr lang="en-US" dirty="0"/>
              <a:t>Conduct outreach across the state regarding HAB and eclipse science</a:t>
            </a:r>
          </a:p>
          <a:p>
            <a:r>
              <a:rPr lang="en-US" dirty="0"/>
              <a:t>Develop High School engineering class in cybersecurity and HAB </a:t>
            </a:r>
          </a:p>
          <a:p>
            <a:r>
              <a:rPr lang="en-US" dirty="0"/>
              <a:t>Develop University class in systems engineering with HAB as project</a:t>
            </a:r>
          </a:p>
          <a:p>
            <a:r>
              <a:rPr lang="en-US" dirty="0"/>
              <a:t>Develop System model and software-only simulation of HAB system</a:t>
            </a:r>
          </a:p>
          <a:p>
            <a:r>
              <a:rPr lang="en-US" dirty="0"/>
              <a:t>Recruit schools across WV to participate:</a:t>
            </a:r>
          </a:p>
          <a:p>
            <a:pPr lvl="1"/>
            <a:r>
              <a:rPr lang="en-US" dirty="0"/>
              <a:t>Participation can be in various ways (i.e., outreach, data analysis, payload development)</a:t>
            </a:r>
          </a:p>
        </p:txBody>
      </p:sp>
      <p:sp>
        <p:nvSpPr>
          <p:cNvPr id="4" name="Slide Number Placeholder 3">
            <a:extLst>
              <a:ext uri="{FF2B5EF4-FFF2-40B4-BE49-F238E27FC236}">
                <a16:creationId xmlns:a16="http://schemas.microsoft.com/office/drawing/2014/main" id="{26CDF90A-CAF1-3F51-8385-C5B8D4C0C51C}"/>
              </a:ext>
            </a:extLst>
          </p:cNvPr>
          <p:cNvSpPr>
            <a:spLocks noGrp="1"/>
          </p:cNvSpPr>
          <p:nvPr>
            <p:ph type="sldNum" sz="quarter" idx="12"/>
          </p:nvPr>
        </p:nvSpPr>
        <p:spPr/>
        <p:txBody>
          <a:bodyPr/>
          <a:lstStyle/>
          <a:p>
            <a:fld id="{2667ADB8-6F9E-4C72-9D20-7E0A6FF5D876}" type="slidenum">
              <a:rPr lang="en-US" smtClean="0"/>
              <a:t>7</a:t>
            </a:fld>
            <a:endParaRPr lang="en-US"/>
          </a:p>
        </p:txBody>
      </p:sp>
    </p:spTree>
    <p:extLst>
      <p:ext uri="{BB962C8B-B14F-4D97-AF65-F5344CB8AC3E}">
        <p14:creationId xmlns:p14="http://schemas.microsoft.com/office/powerpoint/2010/main" val="3559815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1280710" cy="1137255"/>
          </a:xfrm>
        </p:spPr>
        <p:txBody>
          <a:bodyPr/>
          <a:lstStyle/>
          <a:p>
            <a:r>
              <a:rPr lang="en-US" dirty="0"/>
              <a:t>High Altitude Balloon (HAB) System - Concept</a:t>
            </a:r>
          </a:p>
        </p:txBody>
      </p:sp>
      <p:pic>
        <p:nvPicPr>
          <p:cNvPr id="5" name="Picture 4">
            <a:extLst>
              <a:ext uri="{FF2B5EF4-FFF2-40B4-BE49-F238E27FC236}">
                <a16:creationId xmlns:a16="http://schemas.microsoft.com/office/drawing/2014/main" id="{EA22FD44-2D8D-E645-3D9E-5EE27E42A133}"/>
              </a:ext>
            </a:extLst>
          </p:cNvPr>
          <p:cNvPicPr>
            <a:picLocks noChangeAspect="1"/>
          </p:cNvPicPr>
          <p:nvPr/>
        </p:nvPicPr>
        <p:blipFill>
          <a:blip r:embed="rId2"/>
          <a:stretch>
            <a:fillRect/>
          </a:stretch>
        </p:blipFill>
        <p:spPr>
          <a:xfrm>
            <a:off x="1050413" y="1093628"/>
            <a:ext cx="10282368" cy="5530085"/>
          </a:xfrm>
          <a:prstGeom prst="rect">
            <a:avLst/>
          </a:prstGeom>
        </p:spPr>
      </p:pic>
      <p:sp>
        <p:nvSpPr>
          <p:cNvPr id="7" name="Rectangle 6">
            <a:extLst>
              <a:ext uri="{FF2B5EF4-FFF2-40B4-BE49-F238E27FC236}">
                <a16:creationId xmlns:a16="http://schemas.microsoft.com/office/drawing/2014/main" id="{2CD2B5DF-8F7B-079B-32D2-407BABAE67D0}"/>
              </a:ext>
            </a:extLst>
          </p:cNvPr>
          <p:cNvSpPr/>
          <p:nvPr/>
        </p:nvSpPr>
        <p:spPr>
          <a:xfrm>
            <a:off x="9903726" y="2515736"/>
            <a:ext cx="1141862" cy="436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Parachute</a:t>
            </a:r>
          </a:p>
        </p:txBody>
      </p:sp>
      <p:sp>
        <p:nvSpPr>
          <p:cNvPr id="3" name="Slide Number Placeholder 2">
            <a:extLst>
              <a:ext uri="{FF2B5EF4-FFF2-40B4-BE49-F238E27FC236}">
                <a16:creationId xmlns:a16="http://schemas.microsoft.com/office/drawing/2014/main" id="{45037FC8-FC97-83E5-D775-9AAB0C57BD10}"/>
              </a:ext>
            </a:extLst>
          </p:cNvPr>
          <p:cNvSpPr>
            <a:spLocks noGrp="1"/>
          </p:cNvSpPr>
          <p:nvPr>
            <p:ph type="sldNum" sz="quarter" idx="12"/>
          </p:nvPr>
        </p:nvSpPr>
        <p:spPr/>
        <p:txBody>
          <a:bodyPr/>
          <a:lstStyle/>
          <a:p>
            <a:fld id="{2667ADB8-6F9E-4C72-9D20-7E0A6FF5D876}" type="slidenum">
              <a:rPr lang="en-US" smtClean="0"/>
              <a:t>8</a:t>
            </a:fld>
            <a:endParaRPr lang="en-US"/>
          </a:p>
        </p:txBody>
      </p:sp>
    </p:spTree>
    <p:extLst>
      <p:ext uri="{BB962C8B-B14F-4D97-AF65-F5344CB8AC3E}">
        <p14:creationId xmlns:p14="http://schemas.microsoft.com/office/powerpoint/2010/main" val="2062752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29740-ACEC-FC5F-E862-4CF4F1352180}"/>
              </a:ext>
            </a:extLst>
          </p:cNvPr>
          <p:cNvSpPr>
            <a:spLocks noGrp="1"/>
          </p:cNvSpPr>
          <p:nvPr>
            <p:ph type="title"/>
          </p:nvPr>
        </p:nvSpPr>
        <p:spPr>
          <a:xfrm>
            <a:off x="0" y="0"/>
            <a:ext cx="10515600" cy="825508"/>
          </a:xfrm>
        </p:spPr>
        <p:txBody>
          <a:bodyPr>
            <a:normAutofit/>
          </a:bodyPr>
          <a:lstStyle/>
          <a:p>
            <a:r>
              <a:rPr lang="en-US" dirty="0"/>
              <a:t>Current Responsibilities</a:t>
            </a:r>
          </a:p>
        </p:txBody>
      </p:sp>
      <p:sp>
        <p:nvSpPr>
          <p:cNvPr id="4" name="Rectangle 3">
            <a:extLst>
              <a:ext uri="{FF2B5EF4-FFF2-40B4-BE49-F238E27FC236}">
                <a16:creationId xmlns:a16="http://schemas.microsoft.com/office/drawing/2014/main" id="{AA08BE3B-BA06-B7E6-D030-C42C43C50F27}"/>
              </a:ext>
            </a:extLst>
          </p:cNvPr>
          <p:cNvSpPr/>
          <p:nvPr/>
        </p:nvSpPr>
        <p:spPr>
          <a:xfrm>
            <a:off x="838200" y="1251045"/>
            <a:ext cx="4138684" cy="19652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Ground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73544CF9-29DE-6E95-CA77-8ED778E166ED}"/>
              </a:ext>
            </a:extLst>
          </p:cNvPr>
          <p:cNvSpPr/>
          <p:nvPr/>
        </p:nvSpPr>
        <p:spPr>
          <a:xfrm>
            <a:off x="932597" y="2629469"/>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Ground Station</a:t>
            </a:r>
          </a:p>
        </p:txBody>
      </p:sp>
      <p:sp>
        <p:nvSpPr>
          <p:cNvPr id="6" name="Rectangle 5">
            <a:extLst>
              <a:ext uri="{FF2B5EF4-FFF2-40B4-BE49-F238E27FC236}">
                <a16:creationId xmlns:a16="http://schemas.microsoft.com/office/drawing/2014/main" id="{7E90C3E1-9BEE-11C8-4D41-236EEE9D5244}"/>
              </a:ext>
            </a:extLst>
          </p:cNvPr>
          <p:cNvSpPr/>
          <p:nvPr/>
        </p:nvSpPr>
        <p:spPr>
          <a:xfrm>
            <a:off x="932597" y="1853821"/>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NASA Data Server</a:t>
            </a:r>
          </a:p>
        </p:txBody>
      </p:sp>
      <p:sp>
        <p:nvSpPr>
          <p:cNvPr id="7" name="Rectangle 6">
            <a:extLst>
              <a:ext uri="{FF2B5EF4-FFF2-40B4-BE49-F238E27FC236}">
                <a16:creationId xmlns:a16="http://schemas.microsoft.com/office/drawing/2014/main" id="{37539039-5D5A-BB45-A300-2A19E1D89D1A}"/>
              </a:ext>
            </a:extLst>
          </p:cNvPr>
          <p:cNvSpPr/>
          <p:nvPr/>
        </p:nvSpPr>
        <p:spPr>
          <a:xfrm>
            <a:off x="3060511" y="2220036"/>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Tracking Station &amp; 5.8 GHz Antenna</a:t>
            </a:r>
          </a:p>
        </p:txBody>
      </p:sp>
      <p:sp>
        <p:nvSpPr>
          <p:cNvPr id="9" name="Rectangle 8">
            <a:extLst>
              <a:ext uri="{FF2B5EF4-FFF2-40B4-BE49-F238E27FC236}">
                <a16:creationId xmlns:a16="http://schemas.microsoft.com/office/drawing/2014/main" id="{68AC26C2-343E-FCA6-84A9-8460340118D6}"/>
              </a:ext>
            </a:extLst>
          </p:cNvPr>
          <p:cNvSpPr/>
          <p:nvPr/>
        </p:nvSpPr>
        <p:spPr>
          <a:xfrm>
            <a:off x="6991068" y="673289"/>
            <a:ext cx="4138684" cy="30616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HAB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098B8C9-DF1D-286B-053B-986E07679773}"/>
              </a:ext>
            </a:extLst>
          </p:cNvPr>
          <p:cNvSpPr/>
          <p:nvPr/>
        </p:nvSpPr>
        <p:spPr>
          <a:xfrm>
            <a:off x="7160529"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Atmospheric Measurement</a:t>
            </a:r>
          </a:p>
        </p:txBody>
      </p:sp>
      <p:sp>
        <p:nvSpPr>
          <p:cNvPr id="13" name="Rectangle 12">
            <a:extLst>
              <a:ext uri="{FF2B5EF4-FFF2-40B4-BE49-F238E27FC236}">
                <a16:creationId xmlns:a16="http://schemas.microsoft.com/office/drawing/2014/main" id="{BE99595C-F748-917E-A1DA-90C31BE14579}"/>
              </a:ext>
            </a:extLst>
          </p:cNvPr>
          <p:cNvSpPr/>
          <p:nvPr/>
        </p:nvSpPr>
        <p:spPr>
          <a:xfrm>
            <a:off x="8304664" y="1182803"/>
            <a:ext cx="1628633" cy="166843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Balloon</a:t>
            </a:r>
          </a:p>
          <a:p>
            <a:pPr algn="ctr"/>
            <a:r>
              <a:rPr lang="en-US" sz="1400" dirty="0">
                <a:latin typeface="Times New Roman" panose="02020603050405020304" pitchFamily="18" charset="0"/>
                <a:cs typeface="Times New Roman" panose="02020603050405020304" pitchFamily="18" charset="0"/>
              </a:rPr>
              <a:t>Parachute</a:t>
            </a:r>
          </a:p>
          <a:p>
            <a:pPr algn="ctr"/>
            <a:r>
              <a:rPr lang="en-US" sz="1400" dirty="0" err="1">
                <a:latin typeface="Times New Roman" panose="02020603050405020304" pitchFamily="18" charset="0"/>
                <a:cs typeface="Times New Roman" panose="02020603050405020304" pitchFamily="18" charset="0"/>
              </a:rPr>
              <a:t>xBee</a:t>
            </a:r>
            <a:r>
              <a:rPr lang="en-US" sz="1400" dirty="0">
                <a:latin typeface="Times New Roman" panose="02020603050405020304" pitchFamily="18" charset="0"/>
                <a:cs typeface="Times New Roman" panose="02020603050405020304" pitchFamily="18" charset="0"/>
              </a:rPr>
              <a:t> cut away</a:t>
            </a:r>
          </a:p>
          <a:p>
            <a:pPr algn="ctr"/>
            <a:r>
              <a:rPr lang="en-US" sz="1400" dirty="0">
                <a:latin typeface="Times New Roman" panose="02020603050405020304" pitchFamily="18" charset="0"/>
                <a:cs typeface="Times New Roman" panose="02020603050405020304" pitchFamily="18" charset="0"/>
              </a:rPr>
              <a:t>GPS</a:t>
            </a:r>
          </a:p>
          <a:p>
            <a:pPr algn="ctr"/>
            <a:r>
              <a:rPr lang="en-US" sz="1400" dirty="0">
                <a:latin typeface="Times New Roman" panose="02020603050405020304" pitchFamily="18" charset="0"/>
                <a:cs typeface="Times New Roman" panose="02020603050405020304" pitchFamily="18" charset="0"/>
              </a:rPr>
              <a:t>Tracking Modem</a:t>
            </a:r>
          </a:p>
          <a:p>
            <a:pPr algn="ctr"/>
            <a:r>
              <a:rPr lang="en-US" sz="1400" dirty="0">
                <a:latin typeface="Times New Roman" panose="02020603050405020304" pitchFamily="18" charset="0"/>
                <a:cs typeface="Times New Roman" panose="02020603050405020304" pitchFamily="18" charset="0"/>
              </a:rPr>
              <a:t>Camera &amp; 5.8 GHz Video Downlink</a:t>
            </a:r>
          </a:p>
        </p:txBody>
      </p:sp>
      <p:cxnSp>
        <p:nvCxnSpPr>
          <p:cNvPr id="15" name="Straight Connector 14">
            <a:extLst>
              <a:ext uri="{FF2B5EF4-FFF2-40B4-BE49-F238E27FC236}">
                <a16:creationId xmlns:a16="http://schemas.microsoft.com/office/drawing/2014/main" id="{51084D33-6938-E830-0CC4-ED0924C9BBF3}"/>
              </a:ext>
            </a:extLst>
          </p:cNvPr>
          <p:cNvCxnSpPr>
            <a:stCxn id="6" idx="2"/>
            <a:endCxn id="5" idx="0"/>
          </p:cNvCxnSpPr>
          <p:nvPr/>
        </p:nvCxnSpPr>
        <p:spPr>
          <a:xfrm>
            <a:off x="1746914" y="2331493"/>
            <a:ext cx="0" cy="2979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3CF2418F-B723-70F4-6DBB-5C645C4ECEAD}"/>
              </a:ext>
            </a:extLst>
          </p:cNvPr>
          <p:cNvSpPr/>
          <p:nvPr/>
        </p:nvSpPr>
        <p:spPr>
          <a:xfrm>
            <a:off x="8520753"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A</a:t>
            </a:r>
          </a:p>
        </p:txBody>
      </p:sp>
      <p:sp>
        <p:nvSpPr>
          <p:cNvPr id="21" name="Rectangle 20">
            <a:extLst>
              <a:ext uri="{FF2B5EF4-FFF2-40B4-BE49-F238E27FC236}">
                <a16:creationId xmlns:a16="http://schemas.microsoft.com/office/drawing/2014/main" id="{4905A4B4-A801-916D-9E6B-3317A7306729}"/>
              </a:ext>
            </a:extLst>
          </p:cNvPr>
          <p:cNvSpPr/>
          <p:nvPr/>
        </p:nvSpPr>
        <p:spPr>
          <a:xfrm>
            <a:off x="9880977"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B</a:t>
            </a:r>
          </a:p>
        </p:txBody>
      </p:sp>
      <p:sp>
        <p:nvSpPr>
          <p:cNvPr id="23" name="Rectangle 22">
            <a:extLst>
              <a:ext uri="{FF2B5EF4-FFF2-40B4-BE49-F238E27FC236}">
                <a16:creationId xmlns:a16="http://schemas.microsoft.com/office/drawing/2014/main" id="{C62F842C-B17F-5C5F-AE3F-23FCB541DD0E}"/>
              </a:ext>
            </a:extLst>
          </p:cNvPr>
          <p:cNvSpPr/>
          <p:nvPr/>
        </p:nvSpPr>
        <p:spPr>
          <a:xfrm>
            <a:off x="1152330" y="4453612"/>
            <a:ext cx="3432563" cy="1189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System Model</a:t>
            </a:r>
          </a:p>
          <a:p>
            <a:r>
              <a:rPr lang="en-US" sz="2000" dirty="0">
                <a:latin typeface="Times New Roman" panose="02020603050405020304" pitchFamily="18" charset="0"/>
                <a:cs typeface="Times New Roman" panose="02020603050405020304" pitchFamily="18" charset="0"/>
              </a:rPr>
              <a:t>FlatSat</a:t>
            </a:r>
          </a:p>
          <a:p>
            <a:r>
              <a:rPr lang="en-US" sz="2000" dirty="0">
                <a:latin typeface="Times New Roman" panose="02020603050405020304" pitchFamily="18" charset="0"/>
                <a:cs typeface="Times New Roman" panose="02020603050405020304" pitchFamily="18" charset="0"/>
              </a:rPr>
              <a:t>Software Only Simulation</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06BD6962-437F-D858-62D6-22DCB96A3D38}"/>
              </a:ext>
            </a:extLst>
          </p:cNvPr>
          <p:cNvSpPr/>
          <p:nvPr/>
        </p:nvSpPr>
        <p:spPr>
          <a:xfrm>
            <a:off x="6991068" y="3820887"/>
            <a:ext cx="4138684" cy="29005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Initiative Leads</a:t>
            </a:r>
            <a:endParaRPr 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Project Management (WVSGC and TCS)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mission logo (Glenville State)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submitting names (Glenville State)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Outreach across state in HAB and Science (Glenville State)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Monthly Lunch &amp; Learns (TCS)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Mission Web Site &amp; Blogging (WVSGC)</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Summer Workshop (WVSGC &amp; TCS)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High School Class Development (TCS)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University Class Development (WVU)</a:t>
            </a:r>
          </a:p>
        </p:txBody>
      </p:sp>
      <p:cxnSp>
        <p:nvCxnSpPr>
          <p:cNvPr id="26" name="Connector: Elbow 25">
            <a:extLst>
              <a:ext uri="{FF2B5EF4-FFF2-40B4-BE49-F238E27FC236}">
                <a16:creationId xmlns:a16="http://schemas.microsoft.com/office/drawing/2014/main" id="{38AEAC3D-9C44-3D35-FE14-2A746C52C692}"/>
              </a:ext>
            </a:extLst>
          </p:cNvPr>
          <p:cNvCxnSpPr>
            <a:stCxn id="5" idx="3"/>
            <a:endCxn id="7" idx="1"/>
          </p:cNvCxnSpPr>
          <p:nvPr/>
        </p:nvCxnSpPr>
        <p:spPr>
          <a:xfrm flipV="1">
            <a:off x="2561230" y="2458872"/>
            <a:ext cx="499281" cy="409433"/>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Slide Number Placeholder 26">
            <a:extLst>
              <a:ext uri="{FF2B5EF4-FFF2-40B4-BE49-F238E27FC236}">
                <a16:creationId xmlns:a16="http://schemas.microsoft.com/office/drawing/2014/main" id="{76EF5DC1-D511-3498-88A3-50ABDC4E97C9}"/>
              </a:ext>
            </a:extLst>
          </p:cNvPr>
          <p:cNvSpPr>
            <a:spLocks noGrp="1"/>
          </p:cNvSpPr>
          <p:nvPr>
            <p:ph type="sldNum" sz="quarter" idx="12"/>
          </p:nvPr>
        </p:nvSpPr>
        <p:spPr/>
        <p:txBody>
          <a:bodyPr/>
          <a:lstStyle/>
          <a:p>
            <a:fld id="{2667ADB8-6F9E-4C72-9D20-7E0A6FF5D876}" type="slidenum">
              <a:rPr lang="en-US" smtClean="0"/>
              <a:t>9</a:t>
            </a:fld>
            <a:endParaRPr lang="en-US"/>
          </a:p>
        </p:txBody>
      </p:sp>
      <p:sp>
        <p:nvSpPr>
          <p:cNvPr id="28" name="Oval 27">
            <a:extLst>
              <a:ext uri="{FF2B5EF4-FFF2-40B4-BE49-F238E27FC236}">
                <a16:creationId xmlns:a16="http://schemas.microsoft.com/office/drawing/2014/main" id="{4F607FFF-F470-62FF-ABB3-A9D6634063C6}"/>
              </a:ext>
            </a:extLst>
          </p:cNvPr>
          <p:cNvSpPr/>
          <p:nvPr/>
        </p:nvSpPr>
        <p:spPr>
          <a:xfrm>
            <a:off x="7009834" y="707226"/>
            <a:ext cx="1069295"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WVUSGC</a:t>
            </a:r>
          </a:p>
          <a:p>
            <a:pPr algn="ctr"/>
            <a:r>
              <a:rPr lang="en-US" sz="1200" dirty="0">
                <a:solidFill>
                  <a:schemeClr val="tx1"/>
                </a:solidFill>
              </a:rPr>
              <a:t>TCS</a:t>
            </a:r>
          </a:p>
        </p:txBody>
      </p:sp>
      <p:sp>
        <p:nvSpPr>
          <p:cNvPr id="29" name="Oval 28">
            <a:extLst>
              <a:ext uri="{FF2B5EF4-FFF2-40B4-BE49-F238E27FC236}">
                <a16:creationId xmlns:a16="http://schemas.microsoft.com/office/drawing/2014/main" id="{7385614C-BED0-9B09-0EE2-AA4CF73D2551}"/>
              </a:ext>
            </a:extLst>
          </p:cNvPr>
          <p:cNvSpPr/>
          <p:nvPr/>
        </p:nvSpPr>
        <p:spPr>
          <a:xfrm>
            <a:off x="4007322" y="1249817"/>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WVU ARC</a:t>
            </a:r>
          </a:p>
        </p:txBody>
      </p:sp>
      <p:sp>
        <p:nvSpPr>
          <p:cNvPr id="31" name="Oval 30">
            <a:extLst>
              <a:ext uri="{FF2B5EF4-FFF2-40B4-BE49-F238E27FC236}">
                <a16:creationId xmlns:a16="http://schemas.microsoft.com/office/drawing/2014/main" id="{D460CE88-B902-2417-D280-D17E8DF51954}"/>
              </a:ext>
            </a:extLst>
          </p:cNvPr>
          <p:cNvSpPr/>
          <p:nvPr/>
        </p:nvSpPr>
        <p:spPr>
          <a:xfrm>
            <a:off x="3660259" y="4457295"/>
            <a:ext cx="950796" cy="492596"/>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TCS</a:t>
            </a:r>
          </a:p>
        </p:txBody>
      </p:sp>
      <p:sp>
        <p:nvSpPr>
          <p:cNvPr id="3" name="Oval 2">
            <a:extLst>
              <a:ext uri="{FF2B5EF4-FFF2-40B4-BE49-F238E27FC236}">
                <a16:creationId xmlns:a16="http://schemas.microsoft.com/office/drawing/2014/main" id="{9CABB492-9DFA-5EF3-4BA2-BCDE3FA3C401}"/>
              </a:ext>
            </a:extLst>
          </p:cNvPr>
          <p:cNvSpPr/>
          <p:nvPr/>
        </p:nvSpPr>
        <p:spPr>
          <a:xfrm>
            <a:off x="8743127" y="3419012"/>
            <a:ext cx="666827" cy="290399"/>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rPr>
              <a:t>TCS</a:t>
            </a:r>
          </a:p>
        </p:txBody>
      </p:sp>
      <p:sp>
        <p:nvSpPr>
          <p:cNvPr id="8" name="Oval 7">
            <a:extLst>
              <a:ext uri="{FF2B5EF4-FFF2-40B4-BE49-F238E27FC236}">
                <a16:creationId xmlns:a16="http://schemas.microsoft.com/office/drawing/2014/main" id="{C67C1F49-9106-7E01-D2C7-2E4B29A8C410}"/>
              </a:ext>
            </a:extLst>
          </p:cNvPr>
          <p:cNvSpPr/>
          <p:nvPr/>
        </p:nvSpPr>
        <p:spPr>
          <a:xfrm>
            <a:off x="10127781" y="3419012"/>
            <a:ext cx="666827" cy="290399"/>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dirty="0">
                <a:solidFill>
                  <a:schemeClr val="tx1"/>
                </a:solidFill>
              </a:rPr>
              <a:t>?</a:t>
            </a:r>
          </a:p>
        </p:txBody>
      </p:sp>
    </p:spTree>
    <p:extLst>
      <p:ext uri="{BB962C8B-B14F-4D97-AF65-F5344CB8AC3E}">
        <p14:creationId xmlns:p14="http://schemas.microsoft.com/office/powerpoint/2010/main" val="33268534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1025</TotalTime>
  <Words>1111</Words>
  <Application>Microsoft Office PowerPoint</Application>
  <PresentationFormat>Widescreen</PresentationFormat>
  <Paragraphs>149</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WV High Altitude Balloon Mission 2022 - 2025</vt:lpstr>
      <vt:lpstr>Overview</vt:lpstr>
      <vt:lpstr>Mission Overview</vt:lpstr>
      <vt:lpstr>WV High Altitude Mission – Part of NEBP</vt:lpstr>
      <vt:lpstr>Current Team Members</vt:lpstr>
      <vt:lpstr>Mission Goals</vt:lpstr>
      <vt:lpstr>WVSGC-TCS: Mission Concept and Activities</vt:lpstr>
      <vt:lpstr>High Altitude Balloon (HAB) System - Concept</vt:lpstr>
      <vt:lpstr>Current Responsibilities</vt:lpstr>
      <vt:lpstr>Opportunities To Participate: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Nationwide Eclipse Ballooning Project  2022 - 2025</dc:title>
  <dc:creator>Marcus Fisher</dc:creator>
  <cp:lastModifiedBy>Marcus Fisher</cp:lastModifiedBy>
  <cp:revision>20</cp:revision>
  <dcterms:created xsi:type="dcterms:W3CDTF">2022-10-05T15:27:42Z</dcterms:created>
  <dcterms:modified xsi:type="dcterms:W3CDTF">2023-01-23T18:51:03Z</dcterms:modified>
</cp:coreProperties>
</file>

<file path=docProps/thumbnail.jpeg>
</file>